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MS PGothic" panose="020B0600070205080204" pitchFamily="34" charset="-128"/>
      <p:regular r:id="rId48"/>
    </p:embeddedFont>
    <p:embeddedFont>
      <p:font typeface="Nunito"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87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71d90773e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71d90773e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71d90773e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71d90773e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e71d90773e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e71d90773e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71d90773e_0_1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e71d90773e_0_1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e71d90773e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e71d90773e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e71d90773e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e71d90773e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e71d90773e_0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e71d90773e_0_1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e71d90773e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1e71d90773e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e71d90773e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1e71d90773e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71d90773e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71d90773e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e71d90773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e71d90773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dc0820a440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dc0820a440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c0820a44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c0820a44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c0820a44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dc0820a44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71d90773e_0_1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71d90773e_0_1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e71d90773e_0_1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e71d90773e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e71d90773e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e71d90773e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e71d90773e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e71d90773e_0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e71d90773e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e71d90773e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e71d90773e_0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e71d90773e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dc0820a440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dc0820a440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71d90773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e71d90773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e71d90773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e71d90773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dc0820a440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dc0820a440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dc0820a44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dc0820a44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c0820a440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dc0820a440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dc0820a44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dc0820a44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dc0820a440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dc0820a440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dc0820a44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dc0820a44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dc0820a440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dc0820a440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dc0820a440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dc0820a440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dc0820a44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dc0820a440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71d90773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e71d90773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dc0820a44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dc0820a44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e71d90773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e71d90773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e71d90773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e71d90773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71d90773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71d90773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e71d90773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e71d90773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71d90773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e71d90773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71d90773e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71d90773e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7" name="Google Shape;127;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8" name="Google Shape;128;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9" name="Google Shape;129;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nvestopedia.com/terms/r/regression.asp"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s://www.investopedia.com/terms/m/multicollinearity.asp"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ctrTitle"/>
          </p:nvPr>
        </p:nvSpPr>
        <p:spPr>
          <a:xfrm>
            <a:off x="1858699" y="1822825"/>
            <a:ext cx="6222600" cy="1448100"/>
          </a:xfrm>
          <a:prstGeom prst="rect">
            <a:avLst/>
          </a:prstGeom>
        </p:spPr>
        <p:txBody>
          <a:bodyPr spcFirstLastPara="1" wrap="square" lIns="91425" tIns="91425" rIns="91425" bIns="91425" anchor="ctr" anchorCtr="0">
            <a:normAutofit/>
          </a:bodyPr>
          <a:lstStyle/>
          <a:p>
            <a:pPr marL="16932" lvl="0" indent="0" algn="l" rtl="0">
              <a:spcBef>
                <a:spcPts val="0"/>
              </a:spcBef>
              <a:spcAft>
                <a:spcPts val="0"/>
              </a:spcAft>
              <a:buNone/>
            </a:pPr>
            <a:r>
              <a:rPr lang="en" sz="5488" dirty="0">
                <a:solidFill>
                  <a:srgbClr val="FF0000"/>
                </a:solidFill>
                <a:latin typeface="Verdana"/>
                <a:ea typeface="Verdana"/>
                <a:cs typeface="Verdana"/>
                <a:sym typeface="Verdana"/>
              </a:rPr>
              <a:t>Capstone Project</a:t>
            </a:r>
            <a:r>
              <a:rPr lang="en" sz="5488" dirty="0">
                <a:solidFill>
                  <a:srgbClr val="000000"/>
                </a:solidFill>
                <a:latin typeface="Verdana"/>
                <a:ea typeface="Verdana"/>
                <a:cs typeface="Verdana"/>
                <a:sym typeface="Verdana"/>
              </a:rPr>
              <a:t> </a:t>
            </a:r>
            <a:endParaRPr sz="5488" dirty="0">
              <a:solidFill>
                <a:srgbClr val="000000"/>
              </a:solidFill>
              <a:latin typeface="Verdana"/>
              <a:ea typeface="Verdana"/>
              <a:cs typeface="Verdana"/>
              <a:sym typeface="Verdana"/>
            </a:endParaRPr>
          </a:p>
          <a:p>
            <a:pPr marL="0" lvl="0" indent="0" algn="ctr" rtl="0">
              <a:spcBef>
                <a:spcPts val="0"/>
              </a:spcBef>
              <a:spcAft>
                <a:spcPts val="0"/>
              </a:spcAft>
              <a:buNone/>
            </a:pPr>
            <a:endParaRPr dirty="0"/>
          </a:p>
        </p:txBody>
      </p:sp>
      <p:sp>
        <p:nvSpPr>
          <p:cNvPr id="135" name="Google Shape;135;p14"/>
          <p:cNvSpPr txBox="1">
            <a:spLocks noGrp="1"/>
          </p:cNvSpPr>
          <p:nvPr>
            <p:ph type="subTitle" idx="1"/>
          </p:nvPr>
        </p:nvSpPr>
        <p:spPr>
          <a:xfrm>
            <a:off x="1891350" y="2748333"/>
            <a:ext cx="5361300" cy="522600"/>
          </a:xfrm>
          <a:prstGeom prst="rect">
            <a:avLst/>
          </a:prstGeom>
        </p:spPr>
        <p:txBody>
          <a:bodyPr spcFirstLastPara="1" wrap="square" lIns="91425" tIns="91425" rIns="91425" bIns="91425" anchor="t" anchorCtr="0">
            <a:normAutofit fontScale="47500" lnSpcReduction="20000"/>
          </a:bodyPr>
          <a:lstStyle/>
          <a:p>
            <a:pPr marL="228600" lvl="0" indent="0" algn="ctr" rtl="0">
              <a:spcBef>
                <a:spcPts val="433"/>
              </a:spcBef>
              <a:spcAft>
                <a:spcPts val="0"/>
              </a:spcAft>
              <a:buNone/>
            </a:pPr>
            <a:r>
              <a:rPr lang="en" sz="4800">
                <a:solidFill>
                  <a:srgbClr val="0000FF"/>
                </a:solidFill>
              </a:rPr>
              <a:t>Cardiovascular Risk Prediction</a:t>
            </a:r>
            <a:endParaRPr>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a:blip r:embed="rId3">
            <a:alphaModFix/>
          </a:blip>
          <a:stretch>
            <a:fillRect/>
          </a:stretch>
        </p:blipFill>
        <p:spPr>
          <a:xfrm>
            <a:off x="4571988" y="1058587"/>
            <a:ext cx="4214813" cy="2572511"/>
          </a:xfrm>
          <a:prstGeom prst="rect">
            <a:avLst/>
          </a:prstGeom>
          <a:noFill/>
          <a:ln>
            <a:noFill/>
          </a:ln>
        </p:spPr>
      </p:pic>
      <p:pic>
        <p:nvPicPr>
          <p:cNvPr id="197" name="Google Shape;197;p23"/>
          <p:cNvPicPr preferRelativeResize="0"/>
          <p:nvPr/>
        </p:nvPicPr>
        <p:blipFill>
          <a:blip r:embed="rId4">
            <a:alphaModFix/>
          </a:blip>
          <a:stretch>
            <a:fillRect/>
          </a:stretch>
        </p:blipFill>
        <p:spPr>
          <a:xfrm>
            <a:off x="412350" y="1065394"/>
            <a:ext cx="4101843" cy="25588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28650" y="273870"/>
            <a:ext cx="7886700" cy="447900"/>
          </a:xfrm>
          <a:prstGeom prst="rect">
            <a:avLst/>
          </a:prstGeom>
        </p:spPr>
        <p:txBody>
          <a:bodyPr spcFirstLastPara="1" wrap="square" lIns="91425" tIns="91425" rIns="91425" bIns="91425" anchor="t" anchorCtr="0">
            <a:normAutofit fontScale="90000"/>
          </a:bodyPr>
          <a:lstStyle/>
          <a:p>
            <a:pPr marL="0" lvl="0" indent="0" algn="l" rtl="0">
              <a:spcBef>
                <a:spcPts val="800"/>
              </a:spcBef>
              <a:spcAft>
                <a:spcPts val="0"/>
              </a:spcAft>
              <a:buClr>
                <a:schemeClr val="dk1"/>
              </a:buClr>
              <a:buSzPct val="34449"/>
              <a:buFont typeface="Arial"/>
              <a:buNone/>
            </a:pPr>
            <a:r>
              <a:rPr lang="en" sz="2322" b="1">
                <a:solidFill>
                  <a:srgbClr val="0000FF"/>
                </a:solidFill>
              </a:rPr>
              <a:t>BIVARIATE ANALYSIS</a:t>
            </a:r>
            <a:endParaRPr sz="3222" b="1">
              <a:solidFill>
                <a:srgbClr val="0000FF"/>
              </a:solidFill>
            </a:endParaRPr>
          </a:p>
          <a:p>
            <a:pPr marL="0" lvl="0" indent="0" algn="l" rtl="0">
              <a:spcBef>
                <a:spcPts val="0"/>
              </a:spcBef>
              <a:spcAft>
                <a:spcPts val="0"/>
              </a:spcAft>
              <a:buClr>
                <a:schemeClr val="dk1"/>
              </a:buClr>
              <a:buSzPct val="26666"/>
              <a:buFont typeface="Arial"/>
              <a:buNone/>
            </a:pPr>
            <a:endParaRPr/>
          </a:p>
          <a:p>
            <a:pPr marL="0" lvl="0" indent="0" algn="l" rtl="0">
              <a:spcBef>
                <a:spcPts val="0"/>
              </a:spcBef>
              <a:spcAft>
                <a:spcPts val="0"/>
              </a:spcAft>
              <a:buNone/>
            </a:pPr>
            <a:endParaRPr/>
          </a:p>
        </p:txBody>
      </p:sp>
      <p:pic>
        <p:nvPicPr>
          <p:cNvPr id="203" name="Google Shape;203;p24"/>
          <p:cNvPicPr preferRelativeResize="0"/>
          <p:nvPr/>
        </p:nvPicPr>
        <p:blipFill>
          <a:blip r:embed="rId3">
            <a:alphaModFix/>
          </a:blip>
          <a:stretch>
            <a:fillRect/>
          </a:stretch>
        </p:blipFill>
        <p:spPr>
          <a:xfrm>
            <a:off x="391912" y="2882213"/>
            <a:ext cx="2537306" cy="1980731"/>
          </a:xfrm>
          <a:prstGeom prst="rect">
            <a:avLst/>
          </a:prstGeom>
          <a:noFill/>
          <a:ln>
            <a:noFill/>
          </a:ln>
        </p:spPr>
      </p:pic>
      <p:pic>
        <p:nvPicPr>
          <p:cNvPr id="204" name="Google Shape;204;p24"/>
          <p:cNvPicPr preferRelativeResize="0"/>
          <p:nvPr/>
        </p:nvPicPr>
        <p:blipFill rotWithShape="1">
          <a:blip r:embed="rId4">
            <a:alphaModFix/>
          </a:blip>
          <a:srcRect t="-3188"/>
          <a:stretch/>
        </p:blipFill>
        <p:spPr>
          <a:xfrm>
            <a:off x="6026569" y="1051781"/>
            <a:ext cx="2527181" cy="2028731"/>
          </a:xfrm>
          <a:prstGeom prst="rect">
            <a:avLst/>
          </a:prstGeom>
          <a:noFill/>
          <a:ln>
            <a:noFill/>
          </a:ln>
        </p:spPr>
      </p:pic>
      <p:pic>
        <p:nvPicPr>
          <p:cNvPr id="205" name="Google Shape;205;p24"/>
          <p:cNvPicPr preferRelativeResize="0"/>
          <p:nvPr/>
        </p:nvPicPr>
        <p:blipFill>
          <a:blip r:embed="rId5">
            <a:alphaModFix/>
          </a:blip>
          <a:stretch>
            <a:fillRect/>
          </a:stretch>
        </p:blipFill>
        <p:spPr>
          <a:xfrm>
            <a:off x="391913" y="1096219"/>
            <a:ext cx="2457863" cy="1939819"/>
          </a:xfrm>
          <a:prstGeom prst="rect">
            <a:avLst/>
          </a:prstGeom>
          <a:noFill/>
          <a:ln>
            <a:noFill/>
          </a:ln>
        </p:spPr>
      </p:pic>
      <p:pic>
        <p:nvPicPr>
          <p:cNvPr id="206" name="Google Shape;206;p24"/>
          <p:cNvPicPr preferRelativeResize="0"/>
          <p:nvPr/>
        </p:nvPicPr>
        <p:blipFill>
          <a:blip r:embed="rId6">
            <a:alphaModFix/>
          </a:blip>
          <a:stretch>
            <a:fillRect/>
          </a:stretch>
        </p:blipFill>
        <p:spPr>
          <a:xfrm>
            <a:off x="3084819" y="1140669"/>
            <a:ext cx="2739919" cy="1939819"/>
          </a:xfrm>
          <a:prstGeom prst="rect">
            <a:avLst/>
          </a:prstGeom>
          <a:noFill/>
          <a:ln>
            <a:noFill/>
          </a:ln>
        </p:spPr>
      </p:pic>
      <p:sp>
        <p:nvSpPr>
          <p:cNvPr id="207" name="Google Shape;207;p24"/>
          <p:cNvSpPr txBox="1"/>
          <p:nvPr/>
        </p:nvSpPr>
        <p:spPr>
          <a:xfrm>
            <a:off x="628638" y="721781"/>
            <a:ext cx="8544600" cy="599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500"/>
              </a:spcBef>
              <a:spcAft>
                <a:spcPts val="0"/>
              </a:spcAft>
              <a:buNone/>
            </a:pPr>
            <a:r>
              <a:rPr lang="en" sz="1200" b="1">
                <a:solidFill>
                  <a:srgbClr val="FF0000"/>
                </a:solidFill>
                <a:highlight>
                  <a:srgbClr val="FFFFFF"/>
                </a:highlight>
                <a:latin typeface="Roboto"/>
                <a:ea typeface="Roboto"/>
                <a:cs typeface="Roboto"/>
                <a:sym typeface="Roboto"/>
              </a:rPr>
              <a:t>                            Analyzing the relationship between the dependent variable and the discrete variables in the data</a:t>
            </a:r>
            <a:endParaRPr sz="1200" b="1">
              <a:solidFill>
                <a:srgbClr val="FF0000"/>
              </a:solidFill>
              <a:highlight>
                <a:srgbClr val="FFFFFF"/>
              </a:highlight>
              <a:latin typeface="Roboto"/>
              <a:ea typeface="Roboto"/>
              <a:cs typeface="Roboto"/>
              <a:sym typeface="Roboto"/>
            </a:endParaRPr>
          </a:p>
          <a:p>
            <a:pPr marL="0" lvl="0" indent="0" algn="l" rtl="0">
              <a:spcBef>
                <a:spcPts val="500"/>
              </a:spcBef>
              <a:spcAft>
                <a:spcPts val="0"/>
              </a:spcAft>
              <a:buNone/>
            </a:pPr>
            <a:endParaRPr sz="1200">
              <a:solidFill>
                <a:srgbClr val="FF0000"/>
              </a:solidFill>
              <a:latin typeface="Calibri"/>
              <a:ea typeface="Calibri"/>
              <a:cs typeface="Calibri"/>
              <a:sym typeface="Calibri"/>
            </a:endParaRPr>
          </a:p>
        </p:txBody>
      </p:sp>
      <p:pic>
        <p:nvPicPr>
          <p:cNvPr id="208" name="Google Shape;208;p24"/>
          <p:cNvPicPr preferRelativeResize="0"/>
          <p:nvPr/>
        </p:nvPicPr>
        <p:blipFill>
          <a:blip r:embed="rId7">
            <a:alphaModFix/>
          </a:blip>
          <a:stretch>
            <a:fillRect/>
          </a:stretch>
        </p:blipFill>
        <p:spPr>
          <a:xfrm>
            <a:off x="3194963" y="3036038"/>
            <a:ext cx="2652901" cy="1826907"/>
          </a:xfrm>
          <a:prstGeom prst="rect">
            <a:avLst/>
          </a:prstGeom>
          <a:noFill/>
          <a:ln>
            <a:noFill/>
          </a:ln>
        </p:spPr>
      </p:pic>
      <p:pic>
        <p:nvPicPr>
          <p:cNvPr id="209" name="Google Shape;209;p24"/>
          <p:cNvPicPr preferRelativeResize="0"/>
          <p:nvPr/>
        </p:nvPicPr>
        <p:blipFill>
          <a:blip r:embed="rId8">
            <a:alphaModFix/>
          </a:blip>
          <a:stretch>
            <a:fillRect/>
          </a:stretch>
        </p:blipFill>
        <p:spPr>
          <a:xfrm>
            <a:off x="5980329" y="2991650"/>
            <a:ext cx="2739920" cy="171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5"/>
          <p:cNvPicPr preferRelativeResize="0"/>
          <p:nvPr/>
        </p:nvPicPr>
        <p:blipFill>
          <a:blip r:embed="rId3">
            <a:alphaModFix/>
          </a:blip>
          <a:stretch>
            <a:fillRect/>
          </a:stretch>
        </p:blipFill>
        <p:spPr>
          <a:xfrm>
            <a:off x="3018581" y="2853769"/>
            <a:ext cx="2696494" cy="1782712"/>
          </a:xfrm>
          <a:prstGeom prst="rect">
            <a:avLst/>
          </a:prstGeom>
          <a:noFill/>
          <a:ln>
            <a:noFill/>
          </a:ln>
        </p:spPr>
      </p:pic>
      <p:pic>
        <p:nvPicPr>
          <p:cNvPr id="215" name="Google Shape;215;p25"/>
          <p:cNvPicPr preferRelativeResize="0"/>
          <p:nvPr/>
        </p:nvPicPr>
        <p:blipFill>
          <a:blip r:embed="rId4">
            <a:alphaModFix/>
          </a:blip>
          <a:stretch>
            <a:fillRect/>
          </a:stretch>
        </p:blipFill>
        <p:spPr>
          <a:xfrm>
            <a:off x="382800" y="2826937"/>
            <a:ext cx="2208319" cy="1836376"/>
          </a:xfrm>
          <a:prstGeom prst="rect">
            <a:avLst/>
          </a:prstGeom>
          <a:noFill/>
          <a:ln>
            <a:noFill/>
          </a:ln>
        </p:spPr>
      </p:pic>
      <p:pic>
        <p:nvPicPr>
          <p:cNvPr id="216" name="Google Shape;216;p25"/>
          <p:cNvPicPr preferRelativeResize="0"/>
          <p:nvPr/>
        </p:nvPicPr>
        <p:blipFill>
          <a:blip r:embed="rId5">
            <a:alphaModFix/>
          </a:blip>
          <a:stretch>
            <a:fillRect/>
          </a:stretch>
        </p:blipFill>
        <p:spPr>
          <a:xfrm>
            <a:off x="6119944" y="2804100"/>
            <a:ext cx="2438846" cy="1721325"/>
          </a:xfrm>
          <a:prstGeom prst="rect">
            <a:avLst/>
          </a:prstGeom>
          <a:noFill/>
          <a:ln>
            <a:noFill/>
          </a:ln>
        </p:spPr>
      </p:pic>
      <p:pic>
        <p:nvPicPr>
          <p:cNvPr id="217" name="Google Shape;217;p25"/>
          <p:cNvPicPr preferRelativeResize="0"/>
          <p:nvPr/>
        </p:nvPicPr>
        <p:blipFill>
          <a:blip r:embed="rId6">
            <a:alphaModFix/>
          </a:blip>
          <a:stretch>
            <a:fillRect/>
          </a:stretch>
        </p:blipFill>
        <p:spPr>
          <a:xfrm>
            <a:off x="456750" y="1017525"/>
            <a:ext cx="2134369" cy="1721325"/>
          </a:xfrm>
          <a:prstGeom prst="rect">
            <a:avLst/>
          </a:prstGeom>
          <a:noFill/>
          <a:ln>
            <a:noFill/>
          </a:ln>
        </p:spPr>
      </p:pic>
      <p:pic>
        <p:nvPicPr>
          <p:cNvPr id="218" name="Google Shape;218;p25"/>
          <p:cNvPicPr preferRelativeResize="0"/>
          <p:nvPr/>
        </p:nvPicPr>
        <p:blipFill rotWithShape="1">
          <a:blip r:embed="rId7">
            <a:alphaModFix/>
          </a:blip>
          <a:srcRect t="4840" b="-4839"/>
          <a:stretch/>
        </p:blipFill>
        <p:spPr>
          <a:xfrm>
            <a:off x="6049988" y="1001775"/>
            <a:ext cx="2578763" cy="1901625"/>
          </a:xfrm>
          <a:prstGeom prst="rect">
            <a:avLst/>
          </a:prstGeom>
          <a:noFill/>
          <a:ln>
            <a:noFill/>
          </a:ln>
        </p:spPr>
      </p:pic>
      <p:pic>
        <p:nvPicPr>
          <p:cNvPr id="219" name="Google Shape;219;p25"/>
          <p:cNvPicPr preferRelativeResize="0"/>
          <p:nvPr/>
        </p:nvPicPr>
        <p:blipFill>
          <a:blip r:embed="rId8">
            <a:alphaModFix/>
          </a:blip>
          <a:stretch>
            <a:fillRect/>
          </a:stretch>
        </p:blipFill>
        <p:spPr>
          <a:xfrm>
            <a:off x="2943038" y="1017525"/>
            <a:ext cx="2755050" cy="1721325"/>
          </a:xfrm>
          <a:prstGeom prst="rect">
            <a:avLst/>
          </a:prstGeom>
          <a:noFill/>
          <a:ln>
            <a:noFill/>
          </a:ln>
        </p:spPr>
      </p:pic>
      <p:sp>
        <p:nvSpPr>
          <p:cNvPr id="220" name="Google Shape;220;p25"/>
          <p:cNvSpPr txBox="1"/>
          <p:nvPr/>
        </p:nvSpPr>
        <p:spPr>
          <a:xfrm>
            <a:off x="595781" y="476625"/>
            <a:ext cx="8301300" cy="323100"/>
          </a:xfrm>
          <a:prstGeom prst="rect">
            <a:avLst/>
          </a:prstGeom>
          <a:noFill/>
          <a:ln>
            <a:noFill/>
          </a:ln>
        </p:spPr>
        <p:txBody>
          <a:bodyPr spcFirstLastPara="1" wrap="square" lIns="68575" tIns="68575" rIns="68575" bIns="68575" anchor="t" anchorCtr="0">
            <a:spAutoFit/>
          </a:bodyPr>
          <a:lstStyle/>
          <a:p>
            <a:pPr marL="342900" marR="25400" lvl="0" indent="0" algn="l" rtl="0">
              <a:lnSpc>
                <a:spcPct val="160000"/>
              </a:lnSpc>
              <a:spcBef>
                <a:spcPts val="400"/>
              </a:spcBef>
              <a:spcAft>
                <a:spcPts val="400"/>
              </a:spcAft>
              <a:buNone/>
            </a:pPr>
            <a:r>
              <a:rPr lang="en" sz="1200" b="1">
                <a:solidFill>
                  <a:srgbClr val="FF0000"/>
                </a:solidFill>
                <a:latin typeface="Roboto"/>
                <a:ea typeface="Roboto"/>
                <a:cs typeface="Roboto"/>
                <a:sym typeface="Roboto"/>
              </a:rPr>
              <a:t>Analyzing the relationship between the dependent variable and the continuous variables in the data</a:t>
            </a:r>
            <a:endParaRPr sz="1200">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6"/>
          <p:cNvPicPr preferRelativeResize="0"/>
          <p:nvPr/>
        </p:nvPicPr>
        <p:blipFill>
          <a:blip r:embed="rId3">
            <a:alphaModFix/>
          </a:blip>
          <a:stretch>
            <a:fillRect/>
          </a:stretch>
        </p:blipFill>
        <p:spPr>
          <a:xfrm>
            <a:off x="6007369" y="1201500"/>
            <a:ext cx="2561081" cy="2040375"/>
          </a:xfrm>
          <a:prstGeom prst="rect">
            <a:avLst/>
          </a:prstGeom>
          <a:noFill/>
          <a:ln>
            <a:noFill/>
          </a:ln>
        </p:spPr>
      </p:pic>
      <p:pic>
        <p:nvPicPr>
          <p:cNvPr id="226" name="Google Shape;226;p26"/>
          <p:cNvPicPr preferRelativeResize="0"/>
          <p:nvPr/>
        </p:nvPicPr>
        <p:blipFill>
          <a:blip r:embed="rId4">
            <a:alphaModFix/>
          </a:blip>
          <a:stretch>
            <a:fillRect/>
          </a:stretch>
        </p:blipFill>
        <p:spPr>
          <a:xfrm>
            <a:off x="541256" y="1201500"/>
            <a:ext cx="2331168" cy="2040374"/>
          </a:xfrm>
          <a:prstGeom prst="rect">
            <a:avLst/>
          </a:prstGeom>
          <a:noFill/>
          <a:ln>
            <a:noFill/>
          </a:ln>
        </p:spPr>
      </p:pic>
      <p:pic>
        <p:nvPicPr>
          <p:cNvPr id="227" name="Google Shape;227;p26"/>
          <p:cNvPicPr preferRelativeResize="0"/>
          <p:nvPr/>
        </p:nvPicPr>
        <p:blipFill>
          <a:blip r:embed="rId5">
            <a:alphaModFix/>
          </a:blip>
          <a:stretch>
            <a:fillRect/>
          </a:stretch>
        </p:blipFill>
        <p:spPr>
          <a:xfrm>
            <a:off x="3020850" y="1201500"/>
            <a:ext cx="2619132" cy="2040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230600" y="1974850"/>
            <a:ext cx="8191500" cy="2523875"/>
          </a:xfrm>
          <a:prstGeom prst="rect">
            <a:avLst/>
          </a:prstGeom>
          <a:noFill/>
          <a:ln>
            <a:noFill/>
          </a:ln>
        </p:spPr>
      </p:pic>
      <p:sp>
        <p:nvSpPr>
          <p:cNvPr id="233" name="Google Shape;233;p27"/>
          <p:cNvSpPr txBox="1"/>
          <p:nvPr/>
        </p:nvSpPr>
        <p:spPr>
          <a:xfrm>
            <a:off x="1002874" y="827150"/>
            <a:ext cx="6948000" cy="655200"/>
          </a:xfrm>
          <a:prstGeom prst="rect">
            <a:avLst/>
          </a:prstGeom>
          <a:noFill/>
          <a:ln>
            <a:noFill/>
          </a:ln>
        </p:spPr>
        <p:txBody>
          <a:bodyPr spcFirstLastPara="1" wrap="square" lIns="68575" tIns="68575" rIns="68575" bIns="68575" anchor="t" anchorCtr="0">
            <a:spAutoFit/>
          </a:bodyPr>
          <a:lstStyle/>
          <a:p>
            <a:pPr marL="1600200" lvl="0" indent="0" algn="l" rtl="0">
              <a:lnSpc>
                <a:spcPct val="115000"/>
              </a:lnSpc>
              <a:spcBef>
                <a:spcPts val="500"/>
              </a:spcBef>
              <a:spcAft>
                <a:spcPts val="0"/>
              </a:spcAft>
              <a:buClr>
                <a:schemeClr val="dk1"/>
              </a:buClr>
              <a:buSzPts val="800"/>
              <a:buFont typeface="Arial"/>
              <a:buNone/>
            </a:pPr>
            <a:r>
              <a:rPr lang="en" sz="1600" b="1">
                <a:solidFill>
                  <a:srgbClr val="FF0000"/>
                </a:solidFill>
                <a:highlight>
                  <a:srgbClr val="FFFFFF"/>
                </a:highlight>
                <a:latin typeface="Roboto"/>
                <a:ea typeface="Roboto"/>
                <a:cs typeface="Roboto"/>
                <a:sym typeface="Roboto"/>
              </a:rPr>
              <a:t>Analyzing CHD risk for different age groups</a:t>
            </a:r>
            <a:endParaRPr sz="1600" b="1">
              <a:solidFill>
                <a:srgbClr val="FF0000"/>
              </a:solidFill>
              <a:highlight>
                <a:srgbClr val="FFFFFF"/>
              </a:highlight>
              <a:latin typeface="Roboto"/>
              <a:ea typeface="Roboto"/>
              <a:cs typeface="Roboto"/>
              <a:sym typeface="Roboto"/>
            </a:endParaRPr>
          </a:p>
          <a:p>
            <a:pPr marL="0" lvl="0" indent="0" algn="l" rtl="0">
              <a:spcBef>
                <a:spcPts val="500"/>
              </a:spcBef>
              <a:spcAft>
                <a:spcPts val="0"/>
              </a:spcAft>
              <a:buNone/>
            </a:pPr>
            <a:endParaRPr sz="11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8"/>
          <p:cNvPicPr preferRelativeResize="0"/>
          <p:nvPr/>
        </p:nvPicPr>
        <p:blipFill>
          <a:blip r:embed="rId3">
            <a:alphaModFix/>
          </a:blip>
          <a:stretch>
            <a:fillRect/>
          </a:stretch>
        </p:blipFill>
        <p:spPr>
          <a:xfrm>
            <a:off x="526363" y="1962200"/>
            <a:ext cx="7754964" cy="2250844"/>
          </a:xfrm>
          <a:prstGeom prst="rect">
            <a:avLst/>
          </a:prstGeom>
          <a:noFill/>
          <a:ln>
            <a:noFill/>
          </a:ln>
        </p:spPr>
      </p:pic>
      <p:sp>
        <p:nvSpPr>
          <p:cNvPr id="239" name="Google Shape;239;p28"/>
          <p:cNvSpPr txBox="1"/>
          <p:nvPr/>
        </p:nvSpPr>
        <p:spPr>
          <a:xfrm>
            <a:off x="-12" y="775650"/>
            <a:ext cx="8966400" cy="369300"/>
          </a:xfrm>
          <a:prstGeom prst="rect">
            <a:avLst/>
          </a:prstGeom>
          <a:noFill/>
          <a:ln>
            <a:noFill/>
          </a:ln>
        </p:spPr>
        <p:txBody>
          <a:bodyPr spcFirstLastPara="1" wrap="square" lIns="68575" tIns="68575" rIns="68575" bIns="68575" anchor="t" anchorCtr="0">
            <a:spAutoFit/>
          </a:bodyPr>
          <a:lstStyle/>
          <a:p>
            <a:pPr marL="2400300" lvl="0" indent="0" algn="l" rtl="0">
              <a:lnSpc>
                <a:spcPct val="115000"/>
              </a:lnSpc>
              <a:spcBef>
                <a:spcPts val="500"/>
              </a:spcBef>
              <a:spcAft>
                <a:spcPts val="500"/>
              </a:spcAft>
              <a:buNone/>
            </a:pPr>
            <a:r>
              <a:rPr lang="en" sz="1500" b="1">
                <a:solidFill>
                  <a:srgbClr val="FF0000"/>
                </a:solidFill>
                <a:highlight>
                  <a:srgbClr val="FFFFFF"/>
                </a:highlight>
                <a:latin typeface="Roboto"/>
                <a:ea typeface="Roboto"/>
                <a:cs typeface="Roboto"/>
                <a:sym typeface="Roboto"/>
              </a:rPr>
              <a:t>Analyzing CHD risk for different disease conditions</a:t>
            </a:r>
            <a:endParaRPr sz="1500">
              <a:solidFill>
                <a:srgbClr val="FF0000"/>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270725" y="1473225"/>
            <a:ext cx="4495175" cy="3280051"/>
          </a:xfrm>
          <a:prstGeom prst="rect">
            <a:avLst/>
          </a:prstGeom>
          <a:noFill/>
          <a:ln>
            <a:noFill/>
          </a:ln>
        </p:spPr>
      </p:pic>
      <p:sp>
        <p:nvSpPr>
          <p:cNvPr id="245" name="Google Shape;245;p29"/>
          <p:cNvSpPr txBox="1"/>
          <p:nvPr/>
        </p:nvSpPr>
        <p:spPr>
          <a:xfrm>
            <a:off x="529844" y="299631"/>
            <a:ext cx="5232900" cy="4155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2000" b="1">
                <a:solidFill>
                  <a:srgbClr val="0000FF"/>
                </a:solidFill>
                <a:latin typeface="Calibri"/>
                <a:ea typeface="Calibri"/>
                <a:cs typeface="Calibri"/>
                <a:sym typeface="Calibri"/>
              </a:rPr>
              <a:t>MULTIVARIATE ANALYSIS</a:t>
            </a:r>
            <a:endParaRPr sz="3200" b="1">
              <a:solidFill>
                <a:srgbClr val="0000FF"/>
              </a:solidFill>
              <a:latin typeface="Calibri"/>
              <a:ea typeface="Calibri"/>
              <a:cs typeface="Calibri"/>
              <a:sym typeface="Calibri"/>
            </a:endParaRPr>
          </a:p>
        </p:txBody>
      </p:sp>
      <p:sp>
        <p:nvSpPr>
          <p:cNvPr id="246" name="Google Shape;246;p29"/>
          <p:cNvSpPr txBox="1"/>
          <p:nvPr/>
        </p:nvSpPr>
        <p:spPr>
          <a:xfrm>
            <a:off x="996250" y="744713"/>
            <a:ext cx="22443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600" b="1">
                <a:solidFill>
                  <a:srgbClr val="FF0000"/>
                </a:solidFill>
                <a:latin typeface="Calibri"/>
                <a:ea typeface="Calibri"/>
                <a:cs typeface="Calibri"/>
                <a:sym typeface="Calibri"/>
              </a:rPr>
              <a:t>Correlation table</a:t>
            </a:r>
            <a:r>
              <a:rPr lang="en" sz="1500">
                <a:solidFill>
                  <a:srgbClr val="FF0000"/>
                </a:solidFill>
                <a:latin typeface="Calibri"/>
                <a:ea typeface="Calibri"/>
                <a:cs typeface="Calibri"/>
                <a:sym typeface="Calibri"/>
              </a:rPr>
              <a:t> </a:t>
            </a:r>
            <a:endParaRPr sz="1500">
              <a:solidFill>
                <a:srgbClr val="FF0000"/>
              </a:solidFill>
              <a:latin typeface="Calibri"/>
              <a:ea typeface="Calibri"/>
              <a:cs typeface="Calibri"/>
              <a:sym typeface="Calibri"/>
            </a:endParaRPr>
          </a:p>
        </p:txBody>
      </p:sp>
      <p:pic>
        <p:nvPicPr>
          <p:cNvPr id="247" name="Google Shape;247;p29"/>
          <p:cNvPicPr preferRelativeResize="0"/>
          <p:nvPr/>
        </p:nvPicPr>
        <p:blipFill>
          <a:blip r:embed="rId4">
            <a:alphaModFix/>
          </a:blip>
          <a:stretch>
            <a:fillRect/>
          </a:stretch>
        </p:blipFill>
        <p:spPr>
          <a:xfrm>
            <a:off x="4974694" y="1367763"/>
            <a:ext cx="3583762" cy="31701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p:nvPr/>
        </p:nvSpPr>
        <p:spPr>
          <a:xfrm>
            <a:off x="73025" y="0"/>
            <a:ext cx="8979000" cy="4122600"/>
          </a:xfrm>
          <a:prstGeom prst="rect">
            <a:avLst/>
          </a:prstGeom>
          <a:noFill/>
          <a:ln>
            <a:noFill/>
          </a:ln>
        </p:spPr>
        <p:txBody>
          <a:bodyPr spcFirstLastPara="1" wrap="square" lIns="0" tIns="202550" rIns="0" bIns="0" anchor="t" anchorCtr="0">
            <a:spAutoFit/>
          </a:bodyPr>
          <a:lstStyle/>
          <a:p>
            <a:pPr marL="3670300" marR="0" lvl="0" indent="0" algn="l" rtl="0">
              <a:spcBef>
                <a:spcPts val="0"/>
              </a:spcBef>
              <a:spcAft>
                <a:spcPts val="0"/>
              </a:spcAft>
              <a:buNone/>
            </a:pPr>
            <a:r>
              <a:rPr lang="en" sz="2400" b="1" i="0" u="none" strike="noStrike" cap="none">
                <a:solidFill>
                  <a:srgbClr val="FF0000"/>
                </a:solidFill>
                <a:latin typeface="Arial"/>
                <a:ea typeface="Arial"/>
                <a:cs typeface="Arial"/>
                <a:sym typeface="Arial"/>
              </a:rPr>
              <a:t>EDA insights:</a:t>
            </a:r>
            <a:endParaRPr sz="2400" b="1" i="0" u="none" strike="noStrike" cap="none">
              <a:solidFill>
                <a:srgbClr val="FF0000"/>
              </a:solidFill>
              <a:latin typeface="Arial"/>
              <a:ea typeface="Arial"/>
              <a:cs typeface="Arial"/>
              <a:sym typeface="Arial"/>
            </a:endParaRPr>
          </a:p>
          <a:p>
            <a:pPr marL="12700" marR="0" lvl="0" indent="0" algn="l" rtl="0">
              <a:spcBef>
                <a:spcPts val="0"/>
              </a:spcBef>
              <a:spcAft>
                <a:spcPts val="0"/>
              </a:spcAft>
              <a:buNone/>
            </a:pPr>
            <a:endParaRPr sz="2400" b="1">
              <a:solidFill>
                <a:srgbClr val="134F5C"/>
              </a:solidFill>
            </a:endParaRPr>
          </a:p>
          <a:p>
            <a:pPr marL="342900" marR="0" lvl="0" indent="-254000" algn="l" rtl="0">
              <a:spcBef>
                <a:spcPts val="30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The dependent variable - 10-year risk of coronary heart disease is unbalanced. Only ~15% of the patients in the study were eventually exposed to the risk of this heart disease, rest of the patients were not exposed to this disease after the end of 10 year study.</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There are more female patients compared to male patients.</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Almost half the patients are smokers.</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100 patients under the study are undertaking blood pressure medication.</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22 patients under the study have experienced a stroke.</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1069 patients have hypertension.</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87 patients have diabetes.</a:t>
            </a:r>
            <a:endParaRPr sz="1400" b="1">
              <a:solidFill>
                <a:srgbClr val="212121"/>
              </a:solidFill>
              <a:highlight>
                <a:srgbClr val="FFFFFF"/>
              </a:highlight>
              <a:latin typeface="Roboto"/>
              <a:ea typeface="Roboto"/>
              <a:cs typeface="Roboto"/>
              <a:sym typeface="Roboto"/>
            </a:endParaRPr>
          </a:p>
          <a:p>
            <a:pPr marL="342900" marR="0" lvl="0" indent="-254000" algn="l" rtl="0">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The risk of CHD is higher for older patients than younger patients.</a:t>
            </a:r>
            <a:endParaRPr sz="1400" b="1">
              <a:solidFill>
                <a:srgbClr val="212121"/>
              </a:solidFill>
              <a:highlight>
                <a:srgbClr val="FFFFFF"/>
              </a:highlight>
              <a:latin typeface="Roboto"/>
              <a:ea typeface="Roboto"/>
              <a:cs typeface="Roboto"/>
              <a:sym typeface="Roboto"/>
            </a:endParaRPr>
          </a:p>
          <a:p>
            <a:pPr marL="342900" marR="0" lvl="0" indent="-254000" algn="l" rtl="0">
              <a:spcBef>
                <a:spcPts val="0"/>
              </a:spcBef>
              <a:spcAft>
                <a:spcPts val="0"/>
              </a:spcAft>
              <a:buClr>
                <a:srgbClr val="212121"/>
              </a:buClr>
              <a:buSzPts val="1400"/>
              <a:buFont typeface="Roboto"/>
              <a:buChar char="●"/>
            </a:pPr>
            <a:r>
              <a:rPr lang="en" sz="1400">
                <a:solidFill>
                  <a:srgbClr val="212121"/>
                </a:solidFill>
                <a:highlight>
                  <a:srgbClr val="FFFFFF"/>
                </a:highlight>
                <a:latin typeface="Roboto"/>
                <a:ea typeface="Roboto"/>
                <a:cs typeface="Roboto"/>
                <a:sym typeface="Roboto"/>
              </a:rPr>
              <a:t>No conclusive evidence on the risk of CHD with other continuous variables</a:t>
            </a:r>
            <a:endParaRPr sz="1400">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More percentage of men are at high risk for getting cardiovascular disease.</a:t>
            </a:r>
            <a:endParaRPr sz="1400" b="1">
              <a:solidFill>
                <a:srgbClr val="212121"/>
              </a:solidFill>
              <a:highlight>
                <a:srgbClr val="FFFFFF"/>
              </a:highlight>
              <a:latin typeface="Roboto"/>
              <a:ea typeface="Roboto"/>
              <a:cs typeface="Roboto"/>
              <a:sym typeface="Roboto"/>
            </a:endParaRPr>
          </a:p>
          <a:p>
            <a:pPr marL="0" marR="0" lvl="0" indent="0" algn="l" rtl="0">
              <a:spcBef>
                <a:spcPts val="40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p:nvPr/>
        </p:nvSpPr>
        <p:spPr>
          <a:xfrm>
            <a:off x="165000" y="90653"/>
            <a:ext cx="8979000" cy="4435800"/>
          </a:xfrm>
          <a:prstGeom prst="rect">
            <a:avLst/>
          </a:prstGeom>
          <a:noFill/>
          <a:ln>
            <a:noFill/>
          </a:ln>
        </p:spPr>
        <p:txBody>
          <a:bodyPr spcFirstLastPara="1" wrap="square" lIns="0" tIns="202550" rIns="0" bIns="0" anchor="t" anchorCtr="0">
            <a:spAutoFit/>
          </a:bodyPr>
          <a:lstStyle/>
          <a:p>
            <a:pPr marL="3213100" marR="0" lvl="0" indent="0" algn="l" rtl="0">
              <a:spcBef>
                <a:spcPts val="0"/>
              </a:spcBef>
              <a:spcAft>
                <a:spcPts val="0"/>
              </a:spcAft>
              <a:buNone/>
            </a:pPr>
            <a:r>
              <a:rPr lang="en" sz="2400" b="1" i="0" u="none" strike="noStrike" cap="none">
                <a:solidFill>
                  <a:srgbClr val="FF0000"/>
                </a:solidFill>
                <a:latin typeface="Arial"/>
                <a:ea typeface="Arial"/>
                <a:cs typeface="Arial"/>
                <a:sym typeface="Arial"/>
              </a:rPr>
              <a:t>EDA insights:</a:t>
            </a:r>
            <a:endParaRPr sz="2400" b="1">
              <a:solidFill>
                <a:srgbClr val="FF0000"/>
              </a:solidFill>
            </a:endParaRPr>
          </a:p>
          <a:p>
            <a:pPr marL="342900" lvl="0" indent="-254000" algn="l" rtl="0">
              <a:lnSpc>
                <a:spcPct val="115000"/>
              </a:lnSpc>
              <a:spcBef>
                <a:spcPts val="50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Higher percentage of people who are smoking are at high risk.</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For people at high risk of cardiovascular disease there is 50% chance that they had prevalent hypertension.</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37.93% of people with diabetes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45.45% of people with Hypertension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33.33% of people who take BP medication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28.54% of Senior age people(&gt; 59 years)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16.27% of middle age people(&gt;45 &amp; &lt;60 years)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6.82% of Adults(&lt;45 years) have CHD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Senior age groups (&gt; 59 years) are relatively at much higher risk for cardiovascular disease and adults (&gt;= 32 but &lt; 45 years) are relatively at lowest risk.</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'sysBP' and 'diaBP' are highly correlated with 0.78 correlation.</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'glucose' and 'diabetes' are also slighly correlated with 0.62 correlation</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'sysBP' and 'prevalentHyp' are 0.7 correlated.</a:t>
            </a:r>
            <a:endParaRPr sz="1400" b="1">
              <a:solidFill>
                <a:srgbClr val="212121"/>
              </a:solidFill>
              <a:highlight>
                <a:srgbClr val="FFFFFF"/>
              </a:highlight>
              <a:latin typeface="Roboto"/>
              <a:ea typeface="Roboto"/>
              <a:cs typeface="Roboto"/>
              <a:sym typeface="Roboto"/>
            </a:endParaRPr>
          </a:p>
          <a:p>
            <a:pPr marL="342900" lvl="0" indent="-254000" algn="l" rtl="0">
              <a:lnSpc>
                <a:spcPct val="115000"/>
              </a:lnSpc>
              <a:spcBef>
                <a:spcPts val="0"/>
              </a:spcBef>
              <a:spcAft>
                <a:spcPts val="0"/>
              </a:spcAft>
              <a:buClr>
                <a:srgbClr val="212121"/>
              </a:buClr>
              <a:buSzPts val="1400"/>
              <a:buFont typeface="Roboto"/>
              <a:buChar char="●"/>
            </a:pPr>
            <a:r>
              <a:rPr lang="en" sz="1400" b="1">
                <a:solidFill>
                  <a:srgbClr val="212121"/>
                </a:solidFill>
                <a:highlight>
                  <a:srgbClr val="FFFFFF"/>
                </a:highlight>
                <a:latin typeface="Roboto"/>
                <a:ea typeface="Roboto"/>
                <a:cs typeface="Roboto"/>
                <a:sym typeface="Roboto"/>
              </a:rPr>
              <a:t>'diaBP' and 'prevalentHyp' are also 0.61 correlated.</a:t>
            </a:r>
            <a:endParaRPr sz="1800" b="1">
              <a:solidFill>
                <a:srgbClr val="212121"/>
              </a:solidFill>
              <a:highlight>
                <a:srgbClr val="FFFFFF"/>
              </a:highlight>
              <a:latin typeface="Roboto"/>
              <a:ea typeface="Roboto"/>
              <a:cs typeface="Roboto"/>
              <a:sym typeface="Roboto"/>
            </a:endParaRPr>
          </a:p>
          <a:p>
            <a:pPr marL="0" marR="0" lvl="0" indent="0" algn="l" rtl="0">
              <a:spcBef>
                <a:spcPts val="40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959525" y="264075"/>
            <a:ext cx="7505700" cy="9546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950" b="1">
                <a:solidFill>
                  <a:srgbClr val="FF0000"/>
                </a:solidFill>
                <a:highlight>
                  <a:srgbClr val="FFFFFE"/>
                </a:highlight>
                <a:latin typeface="Courier New"/>
                <a:ea typeface="Courier New"/>
                <a:cs typeface="Courier New"/>
                <a:sym typeface="Courier New"/>
              </a:rPr>
              <a:t>              Hypothesis Testing</a:t>
            </a:r>
            <a:endParaRPr sz="3900" b="1">
              <a:solidFill>
                <a:srgbClr val="FF0000"/>
              </a:solidFill>
            </a:endParaRPr>
          </a:p>
        </p:txBody>
      </p:sp>
      <p:pic>
        <p:nvPicPr>
          <p:cNvPr id="263" name="Google Shape;263;p32"/>
          <p:cNvPicPr preferRelativeResize="0"/>
          <p:nvPr/>
        </p:nvPicPr>
        <p:blipFill>
          <a:blip r:embed="rId3">
            <a:alphaModFix/>
          </a:blip>
          <a:stretch>
            <a:fillRect/>
          </a:stretch>
        </p:blipFill>
        <p:spPr>
          <a:xfrm>
            <a:off x="653700" y="717875"/>
            <a:ext cx="7970924" cy="2566749"/>
          </a:xfrm>
          <a:prstGeom prst="rect">
            <a:avLst/>
          </a:prstGeom>
          <a:noFill/>
          <a:ln>
            <a:noFill/>
          </a:ln>
        </p:spPr>
      </p:pic>
      <p:pic>
        <p:nvPicPr>
          <p:cNvPr id="264" name="Google Shape;264;p32"/>
          <p:cNvPicPr preferRelativeResize="0"/>
          <p:nvPr/>
        </p:nvPicPr>
        <p:blipFill>
          <a:blip r:embed="rId4">
            <a:alphaModFix/>
          </a:blip>
          <a:stretch>
            <a:fillRect/>
          </a:stretch>
        </p:blipFill>
        <p:spPr>
          <a:xfrm>
            <a:off x="586538" y="3224450"/>
            <a:ext cx="7970925" cy="149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527850"/>
            <a:ext cx="7505700" cy="954600"/>
          </a:xfrm>
          <a:prstGeom prst="rect">
            <a:avLst/>
          </a:prstGeom>
        </p:spPr>
        <p:txBody>
          <a:bodyPr spcFirstLastPara="1" wrap="square" lIns="91425" tIns="91425" rIns="91425" bIns="91425" anchor="t" anchorCtr="0">
            <a:noAutofit/>
          </a:bodyPr>
          <a:lstStyle/>
          <a:p>
            <a:pPr marL="1828800" lvl="0" indent="0" algn="l" rtl="0">
              <a:spcBef>
                <a:spcPts val="0"/>
              </a:spcBef>
              <a:spcAft>
                <a:spcPts val="0"/>
              </a:spcAft>
              <a:buSzPts val="990"/>
              <a:buNone/>
            </a:pPr>
            <a:r>
              <a:rPr lang="en" sz="3120" b="1">
                <a:solidFill>
                  <a:srgbClr val="CC0000"/>
                </a:solidFill>
                <a:latin typeface="Arial"/>
                <a:ea typeface="Arial"/>
                <a:cs typeface="Arial"/>
                <a:sym typeface="Arial"/>
              </a:rPr>
              <a:t>Project Flowchart</a:t>
            </a:r>
            <a:endParaRPr sz="1500"/>
          </a:p>
        </p:txBody>
      </p:sp>
      <p:sp>
        <p:nvSpPr>
          <p:cNvPr id="141" name="Google Shape;141;p15"/>
          <p:cNvSpPr txBox="1">
            <a:spLocks noGrp="1"/>
          </p:cNvSpPr>
          <p:nvPr>
            <p:ph type="body" idx="1"/>
          </p:nvPr>
        </p:nvSpPr>
        <p:spPr>
          <a:xfrm>
            <a:off x="819150" y="1482450"/>
            <a:ext cx="7505700" cy="31776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1500"/>
              </a:spcBef>
              <a:spcAft>
                <a:spcPts val="0"/>
              </a:spcAft>
              <a:buClr>
                <a:srgbClr val="000000"/>
              </a:buClr>
              <a:buSzPts val="1700"/>
              <a:buFont typeface="Roboto"/>
              <a:buChar char="●"/>
            </a:pPr>
            <a:r>
              <a:rPr lang="en" sz="1700">
                <a:solidFill>
                  <a:srgbClr val="000000"/>
                </a:solidFill>
                <a:highlight>
                  <a:schemeClr val="dk1"/>
                </a:highlight>
                <a:latin typeface="Roboto"/>
                <a:ea typeface="Roboto"/>
                <a:cs typeface="Roboto"/>
                <a:sym typeface="Roboto"/>
              </a:rPr>
              <a:t>Introduction</a:t>
            </a:r>
            <a:endParaRPr sz="1700">
              <a:solidFill>
                <a:srgbClr val="000000"/>
              </a:solidFill>
              <a:highlight>
                <a:schemeClr val="dk1"/>
              </a:highlight>
              <a:latin typeface="Roboto"/>
              <a:ea typeface="Roboto"/>
              <a:cs typeface="Roboto"/>
              <a:sym typeface="Roboto"/>
            </a:endParaRPr>
          </a:p>
          <a:p>
            <a:pPr marL="457200" lvl="0" indent="-336550" algn="l" rtl="0">
              <a:lnSpc>
                <a:spcPct val="150000"/>
              </a:lnSpc>
              <a:spcBef>
                <a:spcPts val="0"/>
              </a:spcBef>
              <a:spcAft>
                <a:spcPts val="0"/>
              </a:spcAft>
              <a:buClr>
                <a:srgbClr val="000000"/>
              </a:buClr>
              <a:buSzPts val="1700"/>
              <a:buFont typeface="Roboto"/>
              <a:buChar char="●"/>
            </a:pPr>
            <a:r>
              <a:rPr lang="en" sz="1700">
                <a:solidFill>
                  <a:srgbClr val="000000"/>
                </a:solidFill>
                <a:highlight>
                  <a:schemeClr val="dk1"/>
                </a:highlight>
                <a:latin typeface="Roboto"/>
                <a:ea typeface="Roboto"/>
                <a:cs typeface="Roboto"/>
                <a:sym typeface="Roboto"/>
              </a:rPr>
              <a:t>Problem Statement</a:t>
            </a:r>
            <a:endParaRPr sz="1700">
              <a:solidFill>
                <a:srgbClr val="000000"/>
              </a:solidFill>
              <a:highlight>
                <a:schemeClr val="dk1"/>
              </a:highlight>
              <a:latin typeface="Roboto"/>
              <a:ea typeface="Roboto"/>
              <a:cs typeface="Roboto"/>
              <a:sym typeface="Roboto"/>
            </a:endParaRPr>
          </a:p>
          <a:p>
            <a:pPr marL="457200" lvl="0" indent="-336550" algn="l" rtl="0">
              <a:lnSpc>
                <a:spcPct val="150000"/>
              </a:lnSpc>
              <a:spcBef>
                <a:spcPts val="0"/>
              </a:spcBef>
              <a:spcAft>
                <a:spcPts val="0"/>
              </a:spcAft>
              <a:buClr>
                <a:srgbClr val="000000"/>
              </a:buClr>
              <a:buSzPts val="1700"/>
              <a:buFont typeface="Roboto"/>
              <a:buChar char="●"/>
            </a:pPr>
            <a:r>
              <a:rPr lang="en" sz="1700">
                <a:solidFill>
                  <a:srgbClr val="000000"/>
                </a:solidFill>
                <a:highlight>
                  <a:schemeClr val="dk1"/>
                </a:highlight>
                <a:latin typeface="Roboto"/>
                <a:ea typeface="Roboto"/>
                <a:cs typeface="Roboto"/>
                <a:sym typeface="Roboto"/>
              </a:rPr>
              <a:t>Data</a:t>
            </a:r>
            <a:endParaRPr sz="1700">
              <a:solidFill>
                <a:srgbClr val="000000"/>
              </a:solidFill>
              <a:highlight>
                <a:schemeClr val="dk1"/>
              </a:highlight>
              <a:latin typeface="Roboto"/>
              <a:ea typeface="Roboto"/>
              <a:cs typeface="Roboto"/>
              <a:sym typeface="Roboto"/>
            </a:endParaRPr>
          </a:p>
          <a:p>
            <a:pPr marL="457200" lvl="0" indent="-336550" algn="l" rtl="0">
              <a:lnSpc>
                <a:spcPct val="150000"/>
              </a:lnSpc>
              <a:spcBef>
                <a:spcPts val="0"/>
              </a:spcBef>
              <a:spcAft>
                <a:spcPts val="0"/>
              </a:spcAft>
              <a:buSzPts val="1700"/>
              <a:buFont typeface="Roboto"/>
              <a:buChar char="●"/>
            </a:pPr>
            <a:r>
              <a:rPr lang="en" sz="1700">
                <a:highlight>
                  <a:schemeClr val="dk1"/>
                </a:highlight>
                <a:latin typeface="Roboto"/>
                <a:ea typeface="Roboto"/>
                <a:cs typeface="Roboto"/>
                <a:sym typeface="Roboto"/>
              </a:rPr>
              <a:t>Methodology</a:t>
            </a:r>
            <a:endParaRPr sz="1700">
              <a:highlight>
                <a:schemeClr val="dk1"/>
              </a:highlight>
              <a:latin typeface="Roboto"/>
              <a:ea typeface="Roboto"/>
              <a:cs typeface="Roboto"/>
              <a:sym typeface="Roboto"/>
            </a:endParaRPr>
          </a:p>
          <a:p>
            <a:pPr marL="457200" lvl="0" indent="-336550" algn="l" rtl="0">
              <a:lnSpc>
                <a:spcPct val="150000"/>
              </a:lnSpc>
              <a:spcBef>
                <a:spcPts val="0"/>
              </a:spcBef>
              <a:spcAft>
                <a:spcPts val="0"/>
              </a:spcAft>
              <a:buSzPts val="1700"/>
              <a:buFont typeface="Roboto"/>
              <a:buChar char="●"/>
            </a:pPr>
            <a:r>
              <a:rPr lang="en" sz="1700">
                <a:highlight>
                  <a:schemeClr val="dk1"/>
                </a:highlight>
                <a:latin typeface="Roboto"/>
                <a:ea typeface="Roboto"/>
                <a:cs typeface="Roboto"/>
                <a:sym typeface="Roboto"/>
              </a:rPr>
              <a:t>Results</a:t>
            </a:r>
            <a:endParaRPr sz="1700">
              <a:highlight>
                <a:schemeClr val="dk1"/>
              </a:highlight>
              <a:latin typeface="Roboto"/>
              <a:ea typeface="Roboto"/>
              <a:cs typeface="Roboto"/>
              <a:sym typeface="Roboto"/>
            </a:endParaRPr>
          </a:p>
          <a:p>
            <a:pPr marL="457200" lvl="0" indent="-336550" algn="l" rtl="0">
              <a:lnSpc>
                <a:spcPct val="150000"/>
              </a:lnSpc>
              <a:spcBef>
                <a:spcPts val="0"/>
              </a:spcBef>
              <a:spcAft>
                <a:spcPts val="0"/>
              </a:spcAft>
              <a:buSzPts val="1700"/>
              <a:buFont typeface="Roboto"/>
              <a:buChar char="●"/>
            </a:pPr>
            <a:r>
              <a:rPr lang="en" sz="1700">
                <a:highlight>
                  <a:schemeClr val="dk1"/>
                </a:highlight>
                <a:latin typeface="Roboto"/>
                <a:ea typeface="Roboto"/>
                <a:cs typeface="Roboto"/>
                <a:sym typeface="Roboto"/>
              </a:rPr>
              <a:t>Conclusion</a:t>
            </a:r>
            <a:endParaRPr sz="1700">
              <a:highlight>
                <a:schemeClr val="dk1"/>
              </a:highlight>
              <a:latin typeface="Roboto"/>
              <a:ea typeface="Roboto"/>
              <a:cs typeface="Roboto"/>
              <a:sym typeface="Roboto"/>
            </a:endParaRPr>
          </a:p>
          <a:p>
            <a:pPr marL="457200" lvl="0" indent="0" algn="l" rtl="0">
              <a:lnSpc>
                <a:spcPct val="100000"/>
              </a:lnSpc>
              <a:spcBef>
                <a:spcPts val="1500"/>
              </a:spcBef>
              <a:spcAft>
                <a:spcPts val="1500"/>
              </a:spcAft>
              <a:buNone/>
            </a:pP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909400" y="203925"/>
            <a:ext cx="7505700" cy="9546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950" b="1">
                <a:solidFill>
                  <a:srgbClr val="FF0000"/>
                </a:solidFill>
                <a:highlight>
                  <a:srgbClr val="FFFFFE"/>
                </a:highlight>
                <a:latin typeface="Courier New"/>
                <a:ea typeface="Courier New"/>
                <a:cs typeface="Courier New"/>
                <a:sym typeface="Courier New"/>
              </a:rPr>
              <a:t>              Hypothesis Testing</a:t>
            </a:r>
            <a:endParaRPr sz="3900" b="1">
              <a:solidFill>
                <a:srgbClr val="FF0000"/>
              </a:solidFill>
            </a:endParaRPr>
          </a:p>
        </p:txBody>
      </p:sp>
      <p:pic>
        <p:nvPicPr>
          <p:cNvPr id="270" name="Google Shape;270;p33"/>
          <p:cNvPicPr preferRelativeResize="0"/>
          <p:nvPr/>
        </p:nvPicPr>
        <p:blipFill>
          <a:blip r:embed="rId3">
            <a:alphaModFix/>
          </a:blip>
          <a:stretch>
            <a:fillRect/>
          </a:stretch>
        </p:blipFill>
        <p:spPr>
          <a:xfrm>
            <a:off x="365950" y="737925"/>
            <a:ext cx="8191500" cy="2375250"/>
          </a:xfrm>
          <a:prstGeom prst="rect">
            <a:avLst/>
          </a:prstGeom>
          <a:noFill/>
          <a:ln>
            <a:noFill/>
          </a:ln>
        </p:spPr>
      </p:pic>
      <p:pic>
        <p:nvPicPr>
          <p:cNvPr id="271" name="Google Shape;271;p33"/>
          <p:cNvPicPr preferRelativeResize="0"/>
          <p:nvPr/>
        </p:nvPicPr>
        <p:blipFill>
          <a:blip r:embed="rId4">
            <a:alphaModFix/>
          </a:blip>
          <a:stretch>
            <a:fillRect/>
          </a:stretch>
        </p:blipFill>
        <p:spPr>
          <a:xfrm>
            <a:off x="293775" y="3214425"/>
            <a:ext cx="8556450" cy="1766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959525" y="264075"/>
            <a:ext cx="7505700" cy="9546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en" sz="1950" b="1">
                <a:solidFill>
                  <a:srgbClr val="FF0000"/>
                </a:solidFill>
                <a:highlight>
                  <a:srgbClr val="FFFFFE"/>
                </a:highlight>
                <a:latin typeface="Courier New"/>
                <a:ea typeface="Courier New"/>
                <a:cs typeface="Courier New"/>
                <a:sym typeface="Courier New"/>
              </a:rPr>
              <a:t>              Hypothesis Testing</a:t>
            </a:r>
            <a:endParaRPr sz="3900" b="1">
              <a:solidFill>
                <a:srgbClr val="FF0000"/>
              </a:solidFill>
            </a:endParaRPr>
          </a:p>
        </p:txBody>
      </p:sp>
      <p:pic>
        <p:nvPicPr>
          <p:cNvPr id="277" name="Google Shape;277;p34"/>
          <p:cNvPicPr preferRelativeResize="0"/>
          <p:nvPr/>
        </p:nvPicPr>
        <p:blipFill>
          <a:blip r:embed="rId3">
            <a:alphaModFix/>
          </a:blip>
          <a:stretch>
            <a:fillRect/>
          </a:stretch>
        </p:blipFill>
        <p:spPr>
          <a:xfrm>
            <a:off x="473250" y="697825"/>
            <a:ext cx="7991975" cy="2155675"/>
          </a:xfrm>
          <a:prstGeom prst="rect">
            <a:avLst/>
          </a:prstGeom>
          <a:noFill/>
          <a:ln>
            <a:noFill/>
          </a:ln>
        </p:spPr>
      </p:pic>
      <p:pic>
        <p:nvPicPr>
          <p:cNvPr id="278" name="Google Shape;278;p34"/>
          <p:cNvPicPr preferRelativeResize="0"/>
          <p:nvPr/>
        </p:nvPicPr>
        <p:blipFill>
          <a:blip r:embed="rId4">
            <a:alphaModFix/>
          </a:blip>
          <a:stretch>
            <a:fillRect/>
          </a:stretch>
        </p:blipFill>
        <p:spPr>
          <a:xfrm>
            <a:off x="473250" y="2905650"/>
            <a:ext cx="8141349" cy="198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1980150" y="3347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0000"/>
                </a:solidFill>
              </a:rPr>
              <a:t>FEATURE ENGINEERING</a:t>
            </a:r>
            <a:endParaRPr>
              <a:solidFill>
                <a:srgbClr val="FF0000"/>
              </a:solidFill>
            </a:endParaRPr>
          </a:p>
        </p:txBody>
      </p:sp>
      <p:sp>
        <p:nvSpPr>
          <p:cNvPr id="284" name="Google Shape;284;p35"/>
          <p:cNvSpPr txBox="1">
            <a:spLocks noGrp="1"/>
          </p:cNvSpPr>
          <p:nvPr>
            <p:ph type="body" idx="1"/>
          </p:nvPr>
        </p:nvSpPr>
        <p:spPr>
          <a:xfrm>
            <a:off x="819150" y="1289375"/>
            <a:ext cx="7505700" cy="3149400"/>
          </a:xfrm>
          <a:prstGeom prst="rect">
            <a:avLst/>
          </a:prstGeom>
        </p:spPr>
        <p:txBody>
          <a:bodyPr spcFirstLastPara="1" wrap="square" lIns="91425" tIns="91425" rIns="91425" bIns="91425" anchor="t" anchorCtr="0">
            <a:normAutofit fontScale="85000" lnSpcReduction="20000"/>
          </a:bodyPr>
          <a:lstStyle/>
          <a:p>
            <a:pPr marL="457200" lvl="0" indent="-310832" algn="l" rtl="0">
              <a:lnSpc>
                <a:spcPct val="150000"/>
              </a:lnSpc>
              <a:spcBef>
                <a:spcPts val="900"/>
              </a:spcBef>
              <a:spcAft>
                <a:spcPts val="0"/>
              </a:spcAft>
              <a:buClr>
                <a:srgbClr val="212121"/>
              </a:buClr>
              <a:buSzPct val="80000"/>
              <a:buFont typeface="Roboto"/>
              <a:buChar char="●"/>
            </a:pPr>
            <a:r>
              <a:rPr lang="en" sz="1750" b="1" i="1">
                <a:solidFill>
                  <a:srgbClr val="212121"/>
                </a:solidFill>
                <a:highlight>
                  <a:srgbClr val="FFFFFF"/>
                </a:highlight>
                <a:latin typeface="Roboto"/>
                <a:ea typeface="Roboto"/>
                <a:cs typeface="Roboto"/>
                <a:sym typeface="Roboto"/>
              </a:rPr>
              <a:t>Data Wrangling</a:t>
            </a:r>
            <a:r>
              <a:rPr lang="en" sz="1750" b="1">
                <a:solidFill>
                  <a:srgbClr val="212121"/>
                </a:solidFill>
                <a:highlight>
                  <a:srgbClr val="FFFFFF"/>
                </a:highlight>
                <a:latin typeface="Roboto"/>
                <a:ea typeface="Roboto"/>
                <a:cs typeface="Roboto"/>
                <a:sym typeface="Roboto"/>
              </a:rPr>
              <a:t>:</a:t>
            </a:r>
            <a:r>
              <a:rPr lang="en" sz="1750">
                <a:solidFill>
                  <a:srgbClr val="212121"/>
                </a:solidFill>
                <a:highlight>
                  <a:srgbClr val="FFFFFF"/>
                </a:highlight>
                <a:latin typeface="Roboto"/>
                <a:ea typeface="Roboto"/>
                <a:cs typeface="Roboto"/>
                <a:sym typeface="Roboto"/>
              </a:rPr>
              <a:t> </a:t>
            </a:r>
            <a:r>
              <a:rPr lang="en" sz="1500">
                <a:highlight>
                  <a:schemeClr val="dk1"/>
                </a:highlight>
                <a:latin typeface="Roboto"/>
                <a:ea typeface="Roboto"/>
                <a:cs typeface="Roboto"/>
                <a:sym typeface="Roboto"/>
              </a:rPr>
              <a:t>We have removed ID and education column from our dataset</a:t>
            </a:r>
            <a:endParaRPr sz="1500" b="1">
              <a:solidFill>
                <a:srgbClr val="212121"/>
              </a:solidFill>
              <a:highlight>
                <a:schemeClr val="dk1"/>
              </a:highlight>
              <a:latin typeface="Roboto"/>
              <a:ea typeface="Roboto"/>
              <a:cs typeface="Roboto"/>
              <a:sym typeface="Roboto"/>
            </a:endParaRPr>
          </a:p>
          <a:p>
            <a:pPr marL="457200" lvl="0" indent="-310832" algn="l" rtl="0">
              <a:lnSpc>
                <a:spcPct val="150000"/>
              </a:lnSpc>
              <a:spcBef>
                <a:spcPts val="0"/>
              </a:spcBef>
              <a:spcAft>
                <a:spcPts val="0"/>
              </a:spcAft>
              <a:buClr>
                <a:srgbClr val="212121"/>
              </a:buClr>
              <a:buSzPct val="87500"/>
              <a:buFont typeface="Roboto"/>
              <a:buChar char="●"/>
            </a:pPr>
            <a:r>
              <a:rPr lang="en" sz="1600" b="1" i="1">
                <a:solidFill>
                  <a:srgbClr val="212121"/>
                </a:solidFill>
                <a:highlight>
                  <a:srgbClr val="FFFFFF"/>
                </a:highlight>
                <a:latin typeface="Roboto"/>
                <a:ea typeface="Roboto"/>
                <a:cs typeface="Roboto"/>
                <a:sym typeface="Roboto"/>
              </a:rPr>
              <a:t>Handling Missing Values: </a:t>
            </a:r>
            <a:r>
              <a:rPr lang="en" sz="1400">
                <a:solidFill>
                  <a:srgbClr val="212121"/>
                </a:solidFill>
                <a:highlight>
                  <a:srgbClr val="FFFFFF"/>
                </a:highlight>
                <a:latin typeface="Roboto"/>
                <a:ea typeface="Roboto"/>
                <a:cs typeface="Roboto"/>
                <a:sym typeface="Roboto"/>
              </a:rPr>
              <a:t>median imputation in which the missing values are replaced with the median value of the entire feature column. When the data is skewed, it is good to consider using the median value for replacing the missing values.</a:t>
            </a:r>
            <a:endParaRPr sz="1400">
              <a:solidFill>
                <a:srgbClr val="212121"/>
              </a:solidFill>
              <a:highlight>
                <a:srgbClr val="FFFFFF"/>
              </a:highlight>
              <a:latin typeface="Roboto"/>
              <a:ea typeface="Roboto"/>
              <a:cs typeface="Roboto"/>
              <a:sym typeface="Roboto"/>
            </a:endParaRPr>
          </a:p>
          <a:p>
            <a:pPr marL="457200" lvl="0" indent="-310832" algn="l" rtl="0">
              <a:lnSpc>
                <a:spcPct val="150000"/>
              </a:lnSpc>
              <a:spcBef>
                <a:spcPts val="0"/>
              </a:spcBef>
              <a:spcAft>
                <a:spcPts val="0"/>
              </a:spcAft>
              <a:buClr>
                <a:srgbClr val="212121"/>
              </a:buClr>
              <a:buSzPct val="87500"/>
              <a:buFont typeface="Roboto"/>
              <a:buChar char="●"/>
            </a:pPr>
            <a:r>
              <a:rPr lang="en" sz="1600" b="1" i="1">
                <a:solidFill>
                  <a:srgbClr val="212121"/>
                </a:solidFill>
                <a:highlight>
                  <a:srgbClr val="FFFFFF"/>
                </a:highlight>
                <a:latin typeface="Roboto"/>
                <a:ea typeface="Roboto"/>
                <a:cs typeface="Roboto"/>
                <a:sym typeface="Roboto"/>
              </a:rPr>
              <a:t>Handling Outliers: </a:t>
            </a:r>
            <a:r>
              <a:rPr lang="en" sz="1400">
                <a:solidFill>
                  <a:srgbClr val="212121"/>
                </a:solidFill>
                <a:highlight>
                  <a:srgbClr val="FFFFFF"/>
                </a:highlight>
                <a:latin typeface="Roboto"/>
                <a:ea typeface="Roboto"/>
                <a:cs typeface="Roboto"/>
                <a:sym typeface="Roboto"/>
              </a:rPr>
              <a:t>we have IQR method for identifying outliers to set up a “fence” outside of Q1 and Q3. Any values that fall outside of this fence are considered outliers. To build this fence we take 1.5 times the IQR and then subtract this value from Q1 and add this value to Q3. Then we Replaced Outliers with median value. Since the IQR is simply the range of the middle 50% of data values, it's not affected by extreme outliers.</a:t>
            </a:r>
            <a:endParaRPr sz="1400">
              <a:solidFill>
                <a:srgbClr val="212121"/>
              </a:solidFill>
              <a:highlight>
                <a:srgbClr val="FFFFFF"/>
              </a:highlight>
              <a:latin typeface="Roboto"/>
              <a:ea typeface="Roboto"/>
              <a:cs typeface="Roboto"/>
              <a:sym typeface="Roboto"/>
            </a:endParaRPr>
          </a:p>
          <a:p>
            <a:pPr marL="457200" lvl="0" indent="-310832" algn="l" rtl="0">
              <a:lnSpc>
                <a:spcPct val="150000"/>
              </a:lnSpc>
              <a:spcBef>
                <a:spcPts val="0"/>
              </a:spcBef>
              <a:spcAft>
                <a:spcPts val="0"/>
              </a:spcAft>
              <a:buClr>
                <a:srgbClr val="212121"/>
              </a:buClr>
              <a:buSzPct val="87500"/>
              <a:buFont typeface="Roboto"/>
              <a:buChar char="●"/>
            </a:pPr>
            <a:r>
              <a:rPr lang="en" sz="1600" b="1" i="1">
                <a:solidFill>
                  <a:srgbClr val="212121"/>
                </a:solidFill>
                <a:highlight>
                  <a:srgbClr val="FFFFFF"/>
                </a:highlight>
                <a:latin typeface="Roboto"/>
                <a:ea typeface="Roboto"/>
                <a:cs typeface="Roboto"/>
                <a:sym typeface="Roboto"/>
              </a:rPr>
              <a:t>Categorical Encoding:</a:t>
            </a:r>
            <a:r>
              <a:rPr lang="en" sz="1600" b="1">
                <a:solidFill>
                  <a:srgbClr val="212121"/>
                </a:solidFill>
                <a:highlight>
                  <a:srgbClr val="FFFFFF"/>
                </a:highlight>
                <a:latin typeface="Roboto"/>
                <a:ea typeface="Roboto"/>
                <a:cs typeface="Roboto"/>
                <a:sym typeface="Roboto"/>
              </a:rPr>
              <a:t> </a:t>
            </a:r>
            <a:r>
              <a:rPr lang="en" sz="1400">
                <a:solidFill>
                  <a:srgbClr val="212121"/>
                </a:solidFill>
                <a:highlight>
                  <a:srgbClr val="FFFFFF"/>
                </a:highlight>
                <a:latin typeface="Roboto"/>
                <a:ea typeface="Roboto"/>
                <a:cs typeface="Roboto"/>
                <a:sym typeface="Roboto"/>
              </a:rPr>
              <a:t>we have simply converted sting to integer by using apply function and if &amp; else statement</a:t>
            </a:r>
            <a:endParaRPr sz="1400">
              <a:solidFill>
                <a:srgbClr val="212121"/>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p:nvPr/>
        </p:nvSpPr>
        <p:spPr>
          <a:xfrm>
            <a:off x="3197325" y="208544"/>
            <a:ext cx="54813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HANDLING OUTLIERS</a:t>
            </a:r>
            <a:endParaRPr sz="3100">
              <a:solidFill>
                <a:srgbClr val="FF0000"/>
              </a:solidFill>
              <a:latin typeface="Calibri"/>
              <a:ea typeface="Calibri"/>
              <a:cs typeface="Calibri"/>
              <a:sym typeface="Calibri"/>
            </a:endParaRPr>
          </a:p>
        </p:txBody>
      </p:sp>
      <p:pic>
        <p:nvPicPr>
          <p:cNvPr id="290" name="Google Shape;290;p36"/>
          <p:cNvPicPr preferRelativeResize="0"/>
          <p:nvPr/>
        </p:nvPicPr>
        <p:blipFill rotWithShape="1">
          <a:blip r:embed="rId3">
            <a:alphaModFix/>
          </a:blip>
          <a:srcRect r="2496" b="1816"/>
          <a:stretch/>
        </p:blipFill>
        <p:spPr>
          <a:xfrm>
            <a:off x="248250" y="792413"/>
            <a:ext cx="8529472" cy="3318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p:nvPr/>
        </p:nvSpPr>
        <p:spPr>
          <a:xfrm>
            <a:off x="3447000" y="198581"/>
            <a:ext cx="22500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HANDLING OUTLIERS</a:t>
            </a:r>
            <a:endParaRPr sz="3100">
              <a:solidFill>
                <a:srgbClr val="FF0000"/>
              </a:solidFill>
              <a:latin typeface="Calibri"/>
              <a:ea typeface="Calibri"/>
              <a:cs typeface="Calibri"/>
              <a:sym typeface="Calibri"/>
            </a:endParaRPr>
          </a:p>
        </p:txBody>
      </p:sp>
      <p:pic>
        <p:nvPicPr>
          <p:cNvPr id="296" name="Google Shape;296;p37"/>
          <p:cNvPicPr preferRelativeResize="0"/>
          <p:nvPr/>
        </p:nvPicPr>
        <p:blipFill>
          <a:blip r:embed="rId3">
            <a:alphaModFix/>
          </a:blip>
          <a:stretch>
            <a:fillRect/>
          </a:stretch>
        </p:blipFill>
        <p:spPr>
          <a:xfrm>
            <a:off x="0" y="769882"/>
            <a:ext cx="9144000" cy="3603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3405825" y="129088"/>
            <a:ext cx="22500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HANDLING OUTLIERS</a:t>
            </a:r>
            <a:endParaRPr sz="3100">
              <a:solidFill>
                <a:srgbClr val="FF0000"/>
              </a:solidFill>
              <a:latin typeface="Calibri"/>
              <a:ea typeface="Calibri"/>
              <a:cs typeface="Calibri"/>
              <a:sym typeface="Calibri"/>
            </a:endParaRPr>
          </a:p>
        </p:txBody>
      </p:sp>
      <p:pic>
        <p:nvPicPr>
          <p:cNvPr id="302" name="Google Shape;302;p38"/>
          <p:cNvPicPr preferRelativeResize="0"/>
          <p:nvPr/>
        </p:nvPicPr>
        <p:blipFill>
          <a:blip r:embed="rId3">
            <a:alphaModFix/>
          </a:blip>
          <a:stretch>
            <a:fillRect/>
          </a:stretch>
        </p:blipFill>
        <p:spPr>
          <a:xfrm>
            <a:off x="0" y="776294"/>
            <a:ext cx="9144000" cy="35909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p:nvPr/>
        </p:nvSpPr>
        <p:spPr>
          <a:xfrm>
            <a:off x="3238475" y="218463"/>
            <a:ext cx="22500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HANDLING OUTLIERS</a:t>
            </a:r>
            <a:endParaRPr sz="3100">
              <a:solidFill>
                <a:srgbClr val="FF0000"/>
              </a:solidFill>
              <a:latin typeface="Calibri"/>
              <a:ea typeface="Calibri"/>
              <a:cs typeface="Calibri"/>
              <a:sym typeface="Calibri"/>
            </a:endParaRPr>
          </a:p>
        </p:txBody>
      </p:sp>
      <p:pic>
        <p:nvPicPr>
          <p:cNvPr id="308" name="Google Shape;308;p39"/>
          <p:cNvPicPr preferRelativeResize="0"/>
          <p:nvPr/>
        </p:nvPicPr>
        <p:blipFill rotWithShape="1">
          <a:blip r:embed="rId3">
            <a:alphaModFix/>
          </a:blip>
          <a:srcRect b="4351"/>
          <a:stretch/>
        </p:blipFill>
        <p:spPr>
          <a:xfrm>
            <a:off x="0" y="849094"/>
            <a:ext cx="8915400" cy="35993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txBox="1"/>
          <p:nvPr/>
        </p:nvSpPr>
        <p:spPr>
          <a:xfrm>
            <a:off x="3337825" y="168794"/>
            <a:ext cx="21705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FEATURE SELECTION</a:t>
            </a:r>
            <a:endParaRPr sz="3100">
              <a:solidFill>
                <a:srgbClr val="FF0000"/>
              </a:solidFill>
              <a:latin typeface="Calibri"/>
              <a:ea typeface="Calibri"/>
              <a:cs typeface="Calibri"/>
              <a:sym typeface="Calibri"/>
            </a:endParaRPr>
          </a:p>
        </p:txBody>
      </p:sp>
      <p:pic>
        <p:nvPicPr>
          <p:cNvPr id="314" name="Google Shape;314;p40"/>
          <p:cNvPicPr preferRelativeResize="0"/>
          <p:nvPr/>
        </p:nvPicPr>
        <p:blipFill>
          <a:blip r:embed="rId3">
            <a:alphaModFix/>
          </a:blip>
          <a:stretch>
            <a:fillRect/>
          </a:stretch>
        </p:blipFill>
        <p:spPr>
          <a:xfrm>
            <a:off x="99500" y="1700488"/>
            <a:ext cx="2269400" cy="3100149"/>
          </a:xfrm>
          <a:prstGeom prst="rect">
            <a:avLst/>
          </a:prstGeom>
          <a:noFill/>
          <a:ln>
            <a:noFill/>
          </a:ln>
        </p:spPr>
      </p:pic>
      <p:pic>
        <p:nvPicPr>
          <p:cNvPr id="315" name="Google Shape;315;p40"/>
          <p:cNvPicPr preferRelativeResize="0"/>
          <p:nvPr/>
        </p:nvPicPr>
        <p:blipFill>
          <a:blip r:embed="rId4">
            <a:alphaModFix/>
          </a:blip>
          <a:stretch>
            <a:fillRect/>
          </a:stretch>
        </p:blipFill>
        <p:spPr>
          <a:xfrm>
            <a:off x="2259300" y="1669013"/>
            <a:ext cx="2170500" cy="3163075"/>
          </a:xfrm>
          <a:prstGeom prst="rect">
            <a:avLst/>
          </a:prstGeom>
          <a:noFill/>
          <a:ln>
            <a:noFill/>
          </a:ln>
        </p:spPr>
      </p:pic>
      <p:pic>
        <p:nvPicPr>
          <p:cNvPr id="316" name="Google Shape;316;p40"/>
          <p:cNvPicPr preferRelativeResize="0"/>
          <p:nvPr/>
        </p:nvPicPr>
        <p:blipFill>
          <a:blip r:embed="rId5">
            <a:alphaModFix/>
          </a:blip>
          <a:stretch>
            <a:fillRect/>
          </a:stretch>
        </p:blipFill>
        <p:spPr>
          <a:xfrm>
            <a:off x="4572000" y="1700475"/>
            <a:ext cx="3602151" cy="3100150"/>
          </a:xfrm>
          <a:prstGeom prst="rect">
            <a:avLst/>
          </a:prstGeom>
          <a:noFill/>
          <a:ln>
            <a:noFill/>
          </a:ln>
        </p:spPr>
      </p:pic>
      <p:sp>
        <p:nvSpPr>
          <p:cNvPr id="317" name="Google Shape;317;p40"/>
          <p:cNvSpPr txBox="1"/>
          <p:nvPr/>
        </p:nvSpPr>
        <p:spPr>
          <a:xfrm>
            <a:off x="342925" y="510925"/>
            <a:ext cx="7660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rgbClr val="111111"/>
                </a:solidFill>
                <a:highlight>
                  <a:srgbClr val="FFFFFF"/>
                </a:highlight>
              </a:rPr>
              <a:t>A variance inflation factor (VIF) is a measure of the amount of multicollinearity in regression analysis. </a:t>
            </a:r>
            <a:r>
              <a:rPr lang="en" sz="1350" u="sng">
                <a:solidFill>
                  <a:srgbClr val="2C40D0"/>
                </a:solidFill>
                <a:highlight>
                  <a:srgbClr val="FFFFFF"/>
                </a:highlight>
                <a:hlinkClick r:id="rId6">
                  <a:extLst>
                    <a:ext uri="{A12FA001-AC4F-418D-AE19-62706E023703}">
                      <ahyp:hlinkClr xmlns:ahyp="http://schemas.microsoft.com/office/drawing/2018/hyperlinkcolor" val="tx"/>
                    </a:ext>
                  </a:extLst>
                </a:hlinkClick>
              </a:rPr>
              <a:t>Multicollinearity</a:t>
            </a:r>
            <a:r>
              <a:rPr lang="en" sz="1350">
                <a:solidFill>
                  <a:srgbClr val="111111"/>
                </a:solidFill>
                <a:highlight>
                  <a:srgbClr val="FFFFFF"/>
                </a:highlight>
              </a:rPr>
              <a:t> exists when there is a correlation between multiple independent variables in a multiple regression model. This can adversely affect the </a:t>
            </a:r>
            <a:r>
              <a:rPr lang="en" sz="1350" u="sng">
                <a:solidFill>
                  <a:srgbClr val="2C40D0"/>
                </a:solidFill>
                <a:highlight>
                  <a:srgbClr val="FFFFFF"/>
                </a:highlight>
                <a:hlinkClick r:id="rId7">
                  <a:extLst>
                    <a:ext uri="{A12FA001-AC4F-418D-AE19-62706E023703}">
                      <ahyp:hlinkClr xmlns:ahyp="http://schemas.microsoft.com/office/drawing/2018/hyperlinkcolor" val="tx"/>
                    </a:ext>
                  </a:extLst>
                </a:hlinkClick>
              </a:rPr>
              <a:t>regression</a:t>
            </a:r>
            <a:r>
              <a:rPr lang="en" sz="1350">
                <a:solidFill>
                  <a:srgbClr val="111111"/>
                </a:solidFill>
                <a:highlight>
                  <a:srgbClr val="FFFFFF"/>
                </a:highlight>
              </a:rPr>
              <a:t> results. Thus, the variance inflation factor can estimate how much the variance of a regression coefficient is inflated due to multicollinearity.</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p:nvPr/>
        </p:nvSpPr>
        <p:spPr>
          <a:xfrm>
            <a:off x="3822875" y="218463"/>
            <a:ext cx="2250000" cy="401700"/>
          </a:xfrm>
          <a:prstGeom prst="rect">
            <a:avLst/>
          </a:prstGeom>
          <a:noFill/>
          <a:ln>
            <a:noFill/>
          </a:ln>
        </p:spPr>
        <p:txBody>
          <a:bodyPr spcFirstLastPara="1" wrap="square" lIns="68575" tIns="68575" rIns="68575" bIns="68575" anchor="t" anchorCtr="0">
            <a:spAutoFit/>
          </a:bodyPr>
          <a:lstStyle/>
          <a:p>
            <a:pPr marL="0" lvl="0" indent="0" algn="l" rtl="0">
              <a:lnSpc>
                <a:spcPct val="90000"/>
              </a:lnSpc>
              <a:spcBef>
                <a:spcPts val="800"/>
              </a:spcBef>
              <a:spcAft>
                <a:spcPts val="0"/>
              </a:spcAft>
              <a:buNone/>
            </a:pPr>
            <a:r>
              <a:rPr lang="en" sz="1900">
                <a:solidFill>
                  <a:srgbClr val="FF0000"/>
                </a:solidFill>
                <a:latin typeface="Calibri"/>
                <a:ea typeface="Calibri"/>
                <a:cs typeface="Calibri"/>
                <a:sym typeface="Calibri"/>
              </a:rPr>
              <a:t>SMOTE</a:t>
            </a:r>
            <a:endParaRPr sz="3100">
              <a:solidFill>
                <a:srgbClr val="FF0000"/>
              </a:solidFill>
              <a:latin typeface="Calibri"/>
              <a:ea typeface="Calibri"/>
              <a:cs typeface="Calibri"/>
              <a:sym typeface="Calibri"/>
            </a:endParaRPr>
          </a:p>
        </p:txBody>
      </p:sp>
      <p:pic>
        <p:nvPicPr>
          <p:cNvPr id="323" name="Google Shape;323;p41"/>
          <p:cNvPicPr preferRelativeResize="0"/>
          <p:nvPr/>
        </p:nvPicPr>
        <p:blipFill>
          <a:blip r:embed="rId3">
            <a:alphaModFix/>
          </a:blip>
          <a:stretch>
            <a:fillRect/>
          </a:stretch>
        </p:blipFill>
        <p:spPr>
          <a:xfrm>
            <a:off x="623650" y="547425"/>
            <a:ext cx="2967776" cy="2428175"/>
          </a:xfrm>
          <a:prstGeom prst="rect">
            <a:avLst/>
          </a:prstGeom>
          <a:noFill/>
          <a:ln>
            <a:noFill/>
          </a:ln>
        </p:spPr>
      </p:pic>
      <p:pic>
        <p:nvPicPr>
          <p:cNvPr id="324" name="Google Shape;324;p41"/>
          <p:cNvPicPr preferRelativeResize="0"/>
          <p:nvPr/>
        </p:nvPicPr>
        <p:blipFill>
          <a:blip r:embed="rId4">
            <a:alphaModFix/>
          </a:blip>
          <a:stretch>
            <a:fillRect/>
          </a:stretch>
        </p:blipFill>
        <p:spPr>
          <a:xfrm>
            <a:off x="4895325" y="708650"/>
            <a:ext cx="2791600" cy="2266950"/>
          </a:xfrm>
          <a:prstGeom prst="rect">
            <a:avLst/>
          </a:prstGeom>
          <a:noFill/>
          <a:ln>
            <a:noFill/>
          </a:ln>
        </p:spPr>
      </p:pic>
      <p:pic>
        <p:nvPicPr>
          <p:cNvPr id="325" name="Google Shape;325;p41"/>
          <p:cNvPicPr preferRelativeResize="0"/>
          <p:nvPr/>
        </p:nvPicPr>
        <p:blipFill>
          <a:blip r:embed="rId5">
            <a:alphaModFix/>
          </a:blip>
          <a:stretch>
            <a:fillRect/>
          </a:stretch>
        </p:blipFill>
        <p:spPr>
          <a:xfrm>
            <a:off x="322850" y="2975600"/>
            <a:ext cx="3876675" cy="619125"/>
          </a:xfrm>
          <a:prstGeom prst="rect">
            <a:avLst/>
          </a:prstGeom>
          <a:noFill/>
          <a:ln>
            <a:noFill/>
          </a:ln>
        </p:spPr>
      </p:pic>
      <p:pic>
        <p:nvPicPr>
          <p:cNvPr id="326" name="Google Shape;326;p41"/>
          <p:cNvPicPr preferRelativeResize="0"/>
          <p:nvPr/>
        </p:nvPicPr>
        <p:blipFill>
          <a:blip r:embed="rId6">
            <a:alphaModFix/>
          </a:blip>
          <a:stretch>
            <a:fillRect/>
          </a:stretch>
        </p:blipFill>
        <p:spPr>
          <a:xfrm>
            <a:off x="4513850" y="2994650"/>
            <a:ext cx="4019550" cy="581025"/>
          </a:xfrm>
          <a:prstGeom prst="rect">
            <a:avLst/>
          </a:prstGeom>
          <a:noFill/>
          <a:ln>
            <a:noFill/>
          </a:ln>
        </p:spPr>
      </p:pic>
      <p:sp>
        <p:nvSpPr>
          <p:cNvPr id="327" name="Google Shape;327;p41"/>
          <p:cNvSpPr txBox="1"/>
          <p:nvPr/>
        </p:nvSpPr>
        <p:spPr>
          <a:xfrm>
            <a:off x="443175" y="3594725"/>
            <a:ext cx="7599900" cy="136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None/>
            </a:pPr>
            <a:endParaRPr sz="1200">
              <a:solidFill>
                <a:srgbClr val="202124"/>
              </a:solidFill>
              <a:highlight>
                <a:srgbClr val="FFFFFF"/>
              </a:highlight>
            </a:endParaRPr>
          </a:p>
          <a:p>
            <a:pPr marL="0" lvl="0" indent="0" algn="l" rtl="0">
              <a:lnSpc>
                <a:spcPct val="115000"/>
              </a:lnSpc>
              <a:spcBef>
                <a:spcPts val="900"/>
              </a:spcBef>
              <a:spcAft>
                <a:spcPts val="0"/>
              </a:spcAft>
              <a:buNone/>
            </a:pPr>
            <a:r>
              <a:rPr lang="en" sz="1200">
                <a:solidFill>
                  <a:srgbClr val="202124"/>
                </a:solidFill>
                <a:highlight>
                  <a:srgbClr val="FFFFFF"/>
                </a:highlight>
              </a:rPr>
              <a:t>SMOTE (synthetic minority oversampling technique) is one of the most commonly used oversampling methods </a:t>
            </a:r>
            <a:r>
              <a:rPr lang="en" sz="1200" b="1">
                <a:solidFill>
                  <a:srgbClr val="202124"/>
                </a:solidFill>
                <a:highlight>
                  <a:srgbClr val="FFFFFF"/>
                </a:highlight>
              </a:rPr>
              <a:t>to solve the imbalance problem</a:t>
            </a:r>
            <a:r>
              <a:rPr lang="en" sz="1200">
                <a:solidFill>
                  <a:srgbClr val="202124"/>
                </a:solidFill>
                <a:highlight>
                  <a:srgbClr val="FFFFFF"/>
                </a:highlight>
              </a:rPr>
              <a:t>. It aims to balance class distribution by randomly increasing minority class examples by replicating them.</a:t>
            </a:r>
            <a:endParaRPr sz="1200">
              <a:solidFill>
                <a:srgbClr val="202124"/>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p:nvPr/>
        </p:nvSpPr>
        <p:spPr>
          <a:xfrm>
            <a:off x="693825" y="587550"/>
            <a:ext cx="7629900" cy="2385900"/>
          </a:xfrm>
          <a:prstGeom prst="rect">
            <a:avLst/>
          </a:prstGeom>
          <a:noFill/>
          <a:ln>
            <a:noFill/>
          </a:ln>
        </p:spPr>
        <p:txBody>
          <a:bodyPr spcFirstLastPara="1" wrap="square" lIns="91425" tIns="91425" rIns="91425" bIns="91425" anchor="t" anchorCtr="0">
            <a:spAutoFit/>
          </a:bodyPr>
          <a:lstStyle/>
          <a:p>
            <a:pPr marL="2286000" lvl="0" indent="0" algn="l" rtl="0">
              <a:spcBef>
                <a:spcPts val="0"/>
              </a:spcBef>
              <a:spcAft>
                <a:spcPts val="0"/>
              </a:spcAft>
              <a:buNone/>
            </a:pPr>
            <a:r>
              <a:rPr lang="en" sz="2900" b="1">
                <a:solidFill>
                  <a:srgbClr val="FF0000"/>
                </a:solidFill>
                <a:latin typeface="Calibri"/>
                <a:ea typeface="Calibri"/>
                <a:cs typeface="Calibri"/>
                <a:sym typeface="Calibri"/>
              </a:rPr>
              <a:t>DATA SCALING</a:t>
            </a:r>
            <a:endParaRPr sz="2900" b="1">
              <a:solidFill>
                <a:srgbClr val="FF0000"/>
              </a:solidFill>
              <a:latin typeface="Calibri"/>
              <a:ea typeface="Calibri"/>
              <a:cs typeface="Calibri"/>
              <a:sym typeface="Calibri"/>
            </a:endParaRPr>
          </a:p>
          <a:p>
            <a:pPr marL="0" lvl="0" indent="0" algn="l" rtl="0">
              <a:spcBef>
                <a:spcPts val="0"/>
              </a:spcBef>
              <a:spcAft>
                <a:spcPts val="0"/>
              </a:spcAft>
              <a:buNone/>
            </a:pPr>
            <a:endParaRPr sz="2900" b="1">
              <a:latin typeface="Calibri"/>
              <a:ea typeface="Calibri"/>
              <a:cs typeface="Calibri"/>
              <a:sym typeface="Calibri"/>
            </a:endParaRPr>
          </a:p>
          <a:p>
            <a:pPr marL="0" lvl="0" indent="0" algn="l" rtl="0">
              <a:spcBef>
                <a:spcPts val="0"/>
              </a:spcBef>
              <a:spcAft>
                <a:spcPts val="0"/>
              </a:spcAft>
              <a:buNone/>
            </a:pPr>
            <a:endParaRPr sz="2900" b="1">
              <a:latin typeface="Calibri"/>
              <a:ea typeface="Calibri"/>
              <a:cs typeface="Calibri"/>
              <a:sym typeface="Calibri"/>
            </a:endParaRPr>
          </a:p>
          <a:p>
            <a:pPr marL="0" lvl="0" indent="0" algn="l" rtl="0">
              <a:spcBef>
                <a:spcPts val="0"/>
              </a:spcBef>
              <a:spcAft>
                <a:spcPts val="0"/>
              </a:spcAft>
              <a:buNone/>
            </a:pPr>
            <a:endParaRPr>
              <a:solidFill>
                <a:srgbClr val="202124"/>
              </a:solidFill>
              <a:latin typeface="Calibri"/>
              <a:ea typeface="Calibri"/>
              <a:cs typeface="Calibri"/>
              <a:sym typeface="Calibri"/>
            </a:endParaRPr>
          </a:p>
          <a:p>
            <a:pPr marL="0" lvl="0" indent="0" algn="l" rtl="0">
              <a:spcBef>
                <a:spcPts val="0"/>
              </a:spcBef>
              <a:spcAft>
                <a:spcPts val="0"/>
              </a:spcAft>
              <a:buNone/>
            </a:pPr>
            <a:r>
              <a:rPr lang="en">
                <a:solidFill>
                  <a:srgbClr val="202124"/>
                </a:solidFill>
              </a:rPr>
              <a:t>We have used Standardization scaler. </a:t>
            </a:r>
            <a:r>
              <a:rPr lang="en">
                <a:solidFill>
                  <a:srgbClr val="202124"/>
                </a:solidFill>
                <a:highlight>
                  <a:srgbClr val="FFFFFF"/>
                </a:highlight>
              </a:rPr>
              <a:t>Standardization scales each input variable separately by subtracting the mean (called centering) and dividing by the standard deviation to shift the distribution to have a mean of zero and a standard deviation of one.</a:t>
            </a:r>
            <a:endParaRPr>
              <a:solidFill>
                <a:srgbClr val="20212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00000" y="359050"/>
            <a:ext cx="7505700" cy="954600"/>
          </a:xfrm>
          <a:prstGeom prst="rect">
            <a:avLst/>
          </a:prstGeom>
        </p:spPr>
        <p:txBody>
          <a:bodyPr spcFirstLastPara="1" wrap="square" lIns="91425" tIns="91425" rIns="91425" bIns="91425" anchor="t" anchorCtr="0">
            <a:normAutofit/>
          </a:bodyPr>
          <a:lstStyle/>
          <a:p>
            <a:pPr marL="2286000" lvl="0" indent="0" algn="l" rtl="0">
              <a:spcBef>
                <a:spcPts val="0"/>
              </a:spcBef>
              <a:spcAft>
                <a:spcPts val="0"/>
              </a:spcAft>
              <a:buNone/>
            </a:pPr>
            <a:r>
              <a:rPr lang="en" sz="4000" b="1">
                <a:solidFill>
                  <a:srgbClr val="FF0000"/>
                </a:solidFill>
                <a:latin typeface="Calibri"/>
                <a:ea typeface="Calibri"/>
                <a:cs typeface="Calibri"/>
                <a:sym typeface="Calibri"/>
              </a:rPr>
              <a:t>INTRODUCTION</a:t>
            </a:r>
            <a:endParaRPr sz="4100" b="1">
              <a:solidFill>
                <a:srgbClr val="FF0000"/>
              </a:solidFill>
              <a:latin typeface="Calibri"/>
              <a:ea typeface="Calibri"/>
              <a:cs typeface="Calibri"/>
              <a:sym typeface="Calibri"/>
            </a:endParaRPr>
          </a:p>
          <a:p>
            <a:pPr marL="0" lvl="0" indent="0" algn="l" rtl="0">
              <a:spcBef>
                <a:spcPts val="0"/>
              </a:spcBef>
              <a:spcAft>
                <a:spcPts val="0"/>
              </a:spcAft>
              <a:buNone/>
            </a:pPr>
            <a:endParaRPr/>
          </a:p>
        </p:txBody>
      </p:sp>
      <p:sp>
        <p:nvSpPr>
          <p:cNvPr id="147" name="Google Shape;147;p16"/>
          <p:cNvSpPr txBox="1">
            <a:spLocks noGrp="1"/>
          </p:cNvSpPr>
          <p:nvPr>
            <p:ph type="body" idx="1"/>
          </p:nvPr>
        </p:nvSpPr>
        <p:spPr>
          <a:xfrm>
            <a:off x="819150" y="1201475"/>
            <a:ext cx="7505700" cy="35646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4067">
                <a:solidFill>
                  <a:srgbClr val="000000"/>
                </a:solidFill>
                <a:highlight>
                  <a:schemeClr val="dk1"/>
                </a:highlight>
                <a:latin typeface="Roboto"/>
                <a:ea typeface="Roboto"/>
                <a:cs typeface="Roboto"/>
                <a:sym typeface="Roboto"/>
              </a:rPr>
              <a:t>Cardiovascular disease (CVD) refers to a group of disorders that affect the heart and blood vessels, such as coronary artery disease, heart failure, and stroke. It is one of the leading causes of death worldwide, accounting for nearly 18.5 million deaths per year, or 31% of all global deaths. The World Health Organization (WHO) estimates that CVDs will remain the leading cause of death by 2030.</a:t>
            </a:r>
            <a:endParaRPr sz="4067">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4067">
                <a:solidFill>
                  <a:srgbClr val="000000"/>
                </a:solidFill>
                <a:highlight>
                  <a:schemeClr val="dk1"/>
                </a:highlight>
                <a:latin typeface="Roboto"/>
                <a:ea typeface="Roboto"/>
                <a:cs typeface="Roboto"/>
                <a:sym typeface="Roboto"/>
              </a:rPr>
              <a:t>CVDs are caused by a combination of genetic, lifestyle, and environmental factors. Risk factors for CVD include high blood pressure, high cholesterol, smoking, diabetes, obesity, and physical inactivity. The onset of CVD can be prevented or delayed by managing these risk factors through lifestyle changes such as healthy diet, regular exercise, and avoiding tobacco use.</a:t>
            </a:r>
            <a:endParaRPr sz="4067">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4067">
                <a:solidFill>
                  <a:srgbClr val="000000"/>
                </a:solidFill>
                <a:highlight>
                  <a:schemeClr val="dk1"/>
                </a:highlight>
                <a:latin typeface="Roboto"/>
                <a:ea typeface="Roboto"/>
                <a:cs typeface="Roboto"/>
                <a:sym typeface="Roboto"/>
              </a:rPr>
              <a:t>Early detection and diagnosis of CVDs is crucial in order to prevent or delay the onset of serious complications and death. Machine learning has the potential to assist in the prediction of cardiovascular risk, by identifying individuals at high risk of developing CVDs and allowing for earlier interventions. This can lead to improved outcomes and reduced healthcare costs.</a:t>
            </a:r>
            <a:endParaRPr sz="4067">
              <a:solidFill>
                <a:srgbClr val="000000"/>
              </a:solidFill>
              <a:highlight>
                <a:schemeClr val="dk1"/>
              </a:highlight>
              <a:latin typeface="Roboto"/>
              <a:ea typeface="Roboto"/>
              <a:cs typeface="Roboto"/>
              <a:sym typeface="Roboto"/>
            </a:endParaRPr>
          </a:p>
          <a:p>
            <a:pPr marL="0" lvl="0" indent="0" algn="l" rtl="0">
              <a:lnSpc>
                <a:spcPct val="100000"/>
              </a:lnSpc>
              <a:spcBef>
                <a:spcPts val="1500"/>
              </a:spcBef>
              <a:spcAft>
                <a:spcPts val="1500"/>
              </a:spcAft>
              <a:buNone/>
            </a:pPr>
            <a:endParaRPr sz="3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952850" y="287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FF0000"/>
                </a:solidFill>
              </a:rPr>
              <a:t>Logistic regression classifier</a:t>
            </a:r>
            <a:endParaRPr sz="1800">
              <a:solidFill>
                <a:srgbClr val="FF0000"/>
              </a:solidFill>
            </a:endParaRPr>
          </a:p>
        </p:txBody>
      </p:sp>
      <p:pic>
        <p:nvPicPr>
          <p:cNvPr id="338" name="Google Shape;338;p43"/>
          <p:cNvPicPr preferRelativeResize="0"/>
          <p:nvPr/>
        </p:nvPicPr>
        <p:blipFill>
          <a:blip r:embed="rId3">
            <a:alphaModFix/>
          </a:blip>
          <a:stretch>
            <a:fillRect/>
          </a:stretch>
        </p:blipFill>
        <p:spPr>
          <a:xfrm>
            <a:off x="462200" y="913275"/>
            <a:ext cx="8123327" cy="2699299"/>
          </a:xfrm>
          <a:prstGeom prst="rect">
            <a:avLst/>
          </a:prstGeom>
          <a:noFill/>
          <a:ln>
            <a:noFill/>
          </a:ln>
        </p:spPr>
      </p:pic>
      <p:pic>
        <p:nvPicPr>
          <p:cNvPr id="339" name="Google Shape;339;p43"/>
          <p:cNvPicPr preferRelativeResize="0"/>
          <p:nvPr/>
        </p:nvPicPr>
        <p:blipFill>
          <a:blip r:embed="rId4">
            <a:alphaModFix/>
          </a:blip>
          <a:stretch>
            <a:fillRect/>
          </a:stretch>
        </p:blipFill>
        <p:spPr>
          <a:xfrm>
            <a:off x="952850" y="3612574"/>
            <a:ext cx="7632668" cy="1268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p:nvPr>
        </p:nvSpPr>
        <p:spPr>
          <a:xfrm>
            <a:off x="869400" y="49007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FF0000"/>
                </a:solidFill>
              </a:rPr>
              <a:t>Logistic regression classifier with Hyperparameter tuning</a:t>
            </a:r>
            <a:endParaRPr sz="1800">
              <a:solidFill>
                <a:srgbClr val="FF0000"/>
              </a:solidFill>
            </a:endParaRPr>
          </a:p>
        </p:txBody>
      </p:sp>
      <p:pic>
        <p:nvPicPr>
          <p:cNvPr id="345" name="Google Shape;345;p44"/>
          <p:cNvPicPr preferRelativeResize="0"/>
          <p:nvPr/>
        </p:nvPicPr>
        <p:blipFill>
          <a:blip r:embed="rId3">
            <a:alphaModFix/>
          </a:blip>
          <a:stretch>
            <a:fillRect/>
          </a:stretch>
        </p:blipFill>
        <p:spPr>
          <a:xfrm>
            <a:off x="356925" y="1444675"/>
            <a:ext cx="8430127" cy="2661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Naive Bayes Classifier</a:t>
            </a:r>
            <a:endParaRPr sz="2000" b="1">
              <a:solidFill>
                <a:srgbClr val="FF0000"/>
              </a:solidFill>
              <a:highlight>
                <a:srgbClr val="FFFFFF"/>
              </a:highlight>
              <a:latin typeface="Roboto"/>
              <a:ea typeface="Roboto"/>
              <a:cs typeface="Roboto"/>
              <a:sym typeface="Roboto"/>
            </a:endParaRPr>
          </a:p>
          <a:p>
            <a:pPr marL="0" lvl="0" indent="0" algn="ctr" rtl="0">
              <a:spcBef>
                <a:spcPts val="900"/>
              </a:spcBef>
              <a:spcAft>
                <a:spcPts val="0"/>
              </a:spcAft>
              <a:buNone/>
            </a:pPr>
            <a:endParaRPr/>
          </a:p>
        </p:txBody>
      </p:sp>
      <p:pic>
        <p:nvPicPr>
          <p:cNvPr id="351" name="Google Shape;351;p45"/>
          <p:cNvPicPr preferRelativeResize="0"/>
          <p:nvPr/>
        </p:nvPicPr>
        <p:blipFill>
          <a:blip r:embed="rId3">
            <a:alphaModFix/>
          </a:blip>
          <a:stretch>
            <a:fillRect/>
          </a:stretch>
        </p:blipFill>
        <p:spPr>
          <a:xfrm>
            <a:off x="368487" y="1180950"/>
            <a:ext cx="8407026" cy="278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Support Vector Classifier</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57" name="Google Shape;357;p46"/>
          <p:cNvPicPr preferRelativeResize="0"/>
          <p:nvPr/>
        </p:nvPicPr>
        <p:blipFill>
          <a:blip r:embed="rId3">
            <a:alphaModFix/>
          </a:blip>
          <a:stretch>
            <a:fillRect/>
          </a:stretch>
        </p:blipFill>
        <p:spPr>
          <a:xfrm>
            <a:off x="388037" y="1163950"/>
            <a:ext cx="8488273" cy="2623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Support Vector Classifier with hyperparameter tuning</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63" name="Google Shape;363;p47"/>
          <p:cNvPicPr preferRelativeResize="0"/>
          <p:nvPr/>
        </p:nvPicPr>
        <p:blipFill>
          <a:blip r:embed="rId3">
            <a:alphaModFix/>
          </a:blip>
          <a:stretch>
            <a:fillRect/>
          </a:stretch>
        </p:blipFill>
        <p:spPr>
          <a:xfrm>
            <a:off x="568512" y="1133875"/>
            <a:ext cx="7816525" cy="27156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Random Forest Classifier</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69" name="Google Shape;369;p48"/>
          <p:cNvPicPr preferRelativeResize="0"/>
          <p:nvPr/>
        </p:nvPicPr>
        <p:blipFill>
          <a:blip r:embed="rId3">
            <a:alphaModFix/>
          </a:blip>
          <a:stretch>
            <a:fillRect/>
          </a:stretch>
        </p:blipFill>
        <p:spPr>
          <a:xfrm>
            <a:off x="345913" y="803000"/>
            <a:ext cx="8452173" cy="2743200"/>
          </a:xfrm>
          <a:prstGeom prst="rect">
            <a:avLst/>
          </a:prstGeom>
          <a:noFill/>
          <a:ln>
            <a:noFill/>
          </a:ln>
        </p:spPr>
      </p:pic>
      <p:pic>
        <p:nvPicPr>
          <p:cNvPr id="370" name="Google Shape;370;p48"/>
          <p:cNvPicPr preferRelativeResize="0"/>
          <p:nvPr/>
        </p:nvPicPr>
        <p:blipFill>
          <a:blip r:embed="rId4">
            <a:alphaModFix/>
          </a:blip>
          <a:stretch>
            <a:fillRect/>
          </a:stretch>
        </p:blipFill>
        <p:spPr>
          <a:xfrm>
            <a:off x="302800" y="3546200"/>
            <a:ext cx="8495274" cy="129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Random Forest Classifier with hyperparameter tuning</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76" name="Google Shape;376;p49"/>
          <p:cNvPicPr preferRelativeResize="0"/>
          <p:nvPr/>
        </p:nvPicPr>
        <p:blipFill>
          <a:blip r:embed="rId3">
            <a:alphaModFix/>
          </a:blip>
          <a:stretch>
            <a:fillRect/>
          </a:stretch>
        </p:blipFill>
        <p:spPr>
          <a:xfrm>
            <a:off x="661738" y="1284275"/>
            <a:ext cx="7820524" cy="227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0"/>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XGBoost Classifier</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82" name="Google Shape;382;p50"/>
          <p:cNvPicPr preferRelativeResize="0"/>
          <p:nvPr/>
        </p:nvPicPr>
        <p:blipFill>
          <a:blip r:embed="rId3">
            <a:alphaModFix/>
          </a:blip>
          <a:stretch>
            <a:fillRect/>
          </a:stretch>
        </p:blipFill>
        <p:spPr>
          <a:xfrm>
            <a:off x="411061" y="921513"/>
            <a:ext cx="8307826" cy="2655349"/>
          </a:xfrm>
          <a:prstGeom prst="rect">
            <a:avLst/>
          </a:prstGeom>
          <a:noFill/>
          <a:ln>
            <a:noFill/>
          </a:ln>
        </p:spPr>
      </p:pic>
      <p:pic>
        <p:nvPicPr>
          <p:cNvPr id="383" name="Google Shape;383;p50"/>
          <p:cNvPicPr preferRelativeResize="0"/>
          <p:nvPr/>
        </p:nvPicPr>
        <p:blipFill>
          <a:blip r:embed="rId4">
            <a:alphaModFix/>
          </a:blip>
          <a:stretch>
            <a:fillRect/>
          </a:stretch>
        </p:blipFill>
        <p:spPr>
          <a:xfrm>
            <a:off x="583525" y="3276275"/>
            <a:ext cx="7962898" cy="1598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1750" b="1">
                <a:solidFill>
                  <a:srgbClr val="FF0000"/>
                </a:solidFill>
                <a:highlight>
                  <a:srgbClr val="FFFFFF"/>
                </a:highlight>
                <a:latin typeface="Roboto"/>
                <a:ea typeface="Roboto"/>
                <a:cs typeface="Roboto"/>
                <a:sym typeface="Roboto"/>
              </a:rPr>
              <a:t>XGBoost Classifier with hyperparameter tuning</a:t>
            </a:r>
            <a:endParaRPr sz="175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89" name="Google Shape;389;p51"/>
          <p:cNvPicPr preferRelativeResize="0"/>
          <p:nvPr/>
        </p:nvPicPr>
        <p:blipFill>
          <a:blip r:embed="rId3">
            <a:alphaModFix/>
          </a:blip>
          <a:stretch>
            <a:fillRect/>
          </a:stretch>
        </p:blipFill>
        <p:spPr>
          <a:xfrm>
            <a:off x="746450" y="1222100"/>
            <a:ext cx="7651101" cy="2456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a:spLocks noGrp="1"/>
          </p:cNvSpPr>
          <p:nvPr>
            <p:ph type="title"/>
          </p:nvPr>
        </p:nvSpPr>
        <p:spPr>
          <a:xfrm>
            <a:off x="909125" y="426375"/>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KNN Classifier</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395" name="Google Shape;395;p52"/>
          <p:cNvPicPr preferRelativeResize="0"/>
          <p:nvPr/>
        </p:nvPicPr>
        <p:blipFill>
          <a:blip r:embed="rId3">
            <a:alphaModFix/>
          </a:blip>
          <a:stretch>
            <a:fillRect/>
          </a:stretch>
        </p:blipFill>
        <p:spPr>
          <a:xfrm>
            <a:off x="543450" y="1180375"/>
            <a:ext cx="7800451" cy="26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body" idx="1"/>
          </p:nvPr>
        </p:nvSpPr>
        <p:spPr>
          <a:xfrm>
            <a:off x="819150" y="615625"/>
            <a:ext cx="7505700" cy="40812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1200">
                <a:solidFill>
                  <a:srgbClr val="000000"/>
                </a:solidFill>
                <a:highlight>
                  <a:schemeClr val="dk1"/>
                </a:highlight>
                <a:latin typeface="Roboto"/>
                <a:ea typeface="Roboto"/>
                <a:cs typeface="Roboto"/>
                <a:sym typeface="Roboto"/>
              </a:rPr>
              <a:t>Machine learning is a subfield of artificial intelligence (AI) that enables systems to learn from data and make predictions or decisions without being explicitly programmed. It involves the use of algorithms and statistical models to analyze and understand complex data.</a:t>
            </a:r>
            <a:endParaRPr sz="1200">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1200">
                <a:solidFill>
                  <a:srgbClr val="000000"/>
                </a:solidFill>
                <a:highlight>
                  <a:schemeClr val="dk1"/>
                </a:highlight>
                <a:latin typeface="Roboto"/>
                <a:ea typeface="Roboto"/>
                <a:cs typeface="Roboto"/>
                <a:sym typeface="Roboto"/>
              </a:rPr>
              <a:t>There are different types of machine learning, including supervised learning, unsupervised learning and reinforcement learning. In supervised learning, a model is trained on labeled data, meaning that the desired output is already known. This type of learning is used to predict outcomes. In unsupervised learning, the model is trained on unlabeled data, and it is used to identify patterns or features in the data.</a:t>
            </a:r>
            <a:endParaRPr sz="1200">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1200">
                <a:solidFill>
                  <a:srgbClr val="000000"/>
                </a:solidFill>
                <a:highlight>
                  <a:schemeClr val="dk1"/>
                </a:highlight>
                <a:latin typeface="Roboto"/>
                <a:ea typeface="Roboto"/>
                <a:cs typeface="Roboto"/>
                <a:sym typeface="Roboto"/>
              </a:rPr>
              <a:t>Machine learning has the potential to assist in the prediction of cardiovascular risk by analyzing large amounts of data and identifying patterns that are not easily observable by human analysts. This can lead to more accurate predictions of CVD risk and earlier interventions.</a:t>
            </a:r>
            <a:endParaRPr sz="1200">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1200">
                <a:solidFill>
                  <a:srgbClr val="000000"/>
                </a:solidFill>
                <a:highlight>
                  <a:schemeClr val="dk1"/>
                </a:highlight>
                <a:latin typeface="Roboto"/>
                <a:ea typeface="Roboto"/>
                <a:cs typeface="Roboto"/>
                <a:sym typeface="Roboto"/>
              </a:rPr>
              <a:t>For example, supervised machine learning algorithms such as logistic regression, decision tree, and random forest can be used to predict the likelihood of a patient developing CVDs based on risk factors such as age, blood pressure, cholesterol levels, and other health-related information.</a:t>
            </a:r>
            <a:endParaRPr sz="1200">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1200">
                <a:solidFill>
                  <a:srgbClr val="000000"/>
                </a:solidFill>
                <a:highlight>
                  <a:schemeClr val="dk1"/>
                </a:highlight>
                <a:latin typeface="Roboto"/>
                <a:ea typeface="Roboto"/>
                <a:cs typeface="Roboto"/>
                <a:sym typeface="Roboto"/>
              </a:rPr>
              <a:t>In unsupervised machine learning, clustering algorithms such as k-means and hierarchical clustering can be used to identify subgroups of individuals at high risk of CVDs based on their similarity in terms of risk factors and other health-related information.</a:t>
            </a:r>
            <a:endParaRPr sz="1200">
              <a:solidFill>
                <a:srgbClr val="000000"/>
              </a:solidFill>
              <a:highlight>
                <a:schemeClr val="dk1"/>
              </a:highlight>
              <a:latin typeface="Roboto"/>
              <a:ea typeface="Roboto"/>
              <a:cs typeface="Roboto"/>
              <a:sym typeface="Roboto"/>
            </a:endParaRPr>
          </a:p>
          <a:p>
            <a:pPr marL="0" lvl="0" indent="0" algn="l" rtl="0">
              <a:spcBef>
                <a:spcPts val="1500"/>
              </a:spcBef>
              <a:spcAft>
                <a:spcPts val="0"/>
              </a:spcAft>
              <a:buNone/>
            </a:pPr>
            <a:r>
              <a:rPr lang="en" sz="1200">
                <a:solidFill>
                  <a:srgbClr val="000000"/>
                </a:solidFill>
                <a:highlight>
                  <a:schemeClr val="dk1"/>
                </a:highlight>
                <a:latin typeface="Roboto"/>
                <a:ea typeface="Roboto"/>
                <a:cs typeface="Roboto"/>
                <a:sym typeface="Roboto"/>
              </a:rPr>
              <a:t>It's important to note that, while machine learning has the potential to assist in the prediction of cardiovascular risk, it is not a replacement for clinical judgement and should be used in conjunction with other diagnostic tools and techniques.</a:t>
            </a:r>
            <a:endParaRPr sz="1200">
              <a:solidFill>
                <a:srgbClr val="000000"/>
              </a:solidFill>
              <a:highlight>
                <a:schemeClr val="dk1"/>
              </a:highlight>
              <a:latin typeface="Roboto"/>
              <a:ea typeface="Roboto"/>
              <a:cs typeface="Roboto"/>
              <a:sym typeface="Roboto"/>
            </a:endParaRPr>
          </a:p>
          <a:p>
            <a:pPr marL="0" lvl="0" indent="0" algn="l" rtl="0">
              <a:spcBef>
                <a:spcPts val="0"/>
              </a:spcBef>
              <a:spcAft>
                <a:spcPts val="12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a:spLocks noGrp="1"/>
          </p:cNvSpPr>
          <p:nvPr>
            <p:ph type="title"/>
          </p:nvPr>
        </p:nvSpPr>
        <p:spPr>
          <a:xfrm>
            <a:off x="879325" y="2675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900"/>
              </a:spcBef>
              <a:spcAft>
                <a:spcPts val="0"/>
              </a:spcAft>
              <a:buNone/>
            </a:pPr>
            <a:r>
              <a:rPr lang="en" sz="2000" b="1">
                <a:solidFill>
                  <a:srgbClr val="FF0000"/>
                </a:solidFill>
                <a:highlight>
                  <a:srgbClr val="FFFFFF"/>
                </a:highlight>
                <a:latin typeface="Roboto"/>
                <a:ea typeface="Roboto"/>
                <a:cs typeface="Roboto"/>
                <a:sym typeface="Roboto"/>
              </a:rPr>
              <a:t>KNN Classifier with hyperparameter tuning</a:t>
            </a:r>
            <a:endParaRPr sz="2000" b="1">
              <a:solidFill>
                <a:srgbClr val="FF0000"/>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b="1">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endParaRPr sz="2305" b="1">
              <a:solidFill>
                <a:srgbClr val="FF0000"/>
              </a:solidFill>
              <a:highlight>
                <a:srgbClr val="FFFFFF"/>
              </a:highlight>
              <a:latin typeface="Roboto"/>
              <a:ea typeface="Roboto"/>
              <a:cs typeface="Roboto"/>
              <a:sym typeface="Roboto"/>
            </a:endParaRPr>
          </a:p>
        </p:txBody>
      </p:sp>
      <p:pic>
        <p:nvPicPr>
          <p:cNvPr id="401" name="Google Shape;401;p53"/>
          <p:cNvPicPr preferRelativeResize="0"/>
          <p:nvPr/>
        </p:nvPicPr>
        <p:blipFill>
          <a:blip r:embed="rId3">
            <a:alphaModFix/>
          </a:blip>
          <a:stretch>
            <a:fillRect/>
          </a:stretch>
        </p:blipFill>
        <p:spPr>
          <a:xfrm>
            <a:off x="663738" y="1222100"/>
            <a:ext cx="7816525" cy="2832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819150" y="4245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407" name="Google Shape;407;p54"/>
          <p:cNvSpPr txBox="1">
            <a:spLocks noGrp="1"/>
          </p:cNvSpPr>
          <p:nvPr>
            <p:ph type="body" idx="1"/>
          </p:nvPr>
        </p:nvSpPr>
        <p:spPr>
          <a:xfrm>
            <a:off x="819150" y="1098200"/>
            <a:ext cx="7505700" cy="3340500"/>
          </a:xfrm>
          <a:prstGeom prst="rect">
            <a:avLst/>
          </a:prstGeom>
        </p:spPr>
        <p:txBody>
          <a:bodyPr spcFirstLastPara="1" wrap="square" lIns="91425" tIns="91425" rIns="91425" bIns="91425" anchor="t" anchorCtr="0">
            <a:normAutofit fontScale="92500" lnSpcReduction="20000"/>
          </a:bodyPr>
          <a:lstStyle/>
          <a:p>
            <a:pPr marL="457200" lvl="0" indent="-287655" algn="l" rtl="0">
              <a:spcBef>
                <a:spcPts val="600"/>
              </a:spcBef>
              <a:spcAft>
                <a:spcPts val="0"/>
              </a:spcAft>
              <a:buClr>
                <a:srgbClr val="212121"/>
              </a:buClr>
              <a:buSzPct val="100000"/>
              <a:buFont typeface="Roboto"/>
              <a:buAutoNum type="arabicPeriod"/>
            </a:pPr>
            <a:r>
              <a:rPr lang="en" sz="1200">
                <a:solidFill>
                  <a:srgbClr val="212121"/>
                </a:solidFill>
                <a:highlight>
                  <a:srgbClr val="FFFFFF"/>
                </a:highlight>
                <a:latin typeface="Roboto"/>
                <a:ea typeface="Roboto"/>
                <a:cs typeface="Roboto"/>
                <a:sym typeface="Roboto"/>
              </a:rPr>
              <a:t>If we want to completely avoid any situations where the patient has heart disease, a high recall is desired. Whereas if we want to avoid treating a patient with no heart diseases a high precision is desired.</a:t>
            </a:r>
            <a:endParaRPr sz="1200">
              <a:solidFill>
                <a:srgbClr val="212121"/>
              </a:solidFill>
              <a:highlight>
                <a:srgbClr val="FFFFFF"/>
              </a:highlight>
              <a:latin typeface="Roboto"/>
              <a:ea typeface="Roboto"/>
              <a:cs typeface="Roboto"/>
              <a:sym typeface="Roboto"/>
            </a:endParaRPr>
          </a:p>
          <a:p>
            <a:pPr marL="457200" lvl="0" indent="-287655" algn="l" rtl="0">
              <a:spcBef>
                <a:spcPts val="0"/>
              </a:spcBef>
              <a:spcAft>
                <a:spcPts val="0"/>
              </a:spcAft>
              <a:buClr>
                <a:srgbClr val="212121"/>
              </a:buClr>
              <a:buSzPct val="100000"/>
              <a:buFont typeface="Roboto"/>
              <a:buAutoNum type="arabicPeriod"/>
            </a:pPr>
            <a:r>
              <a:rPr lang="en" sz="1200">
                <a:solidFill>
                  <a:srgbClr val="212121"/>
                </a:solidFill>
                <a:highlight>
                  <a:srgbClr val="FFFFFF"/>
                </a:highlight>
                <a:latin typeface="Roboto"/>
                <a:ea typeface="Roboto"/>
                <a:cs typeface="Roboto"/>
                <a:sym typeface="Roboto"/>
              </a:rPr>
              <a:t>Assuming that in our case the patients who were incorrectly classified as suffering from heart disease are equally important since they could be indicative of some other ailment, so we want a balance between precision and recall and a high f1 score is desired.</a:t>
            </a:r>
            <a:endParaRPr sz="1200">
              <a:solidFill>
                <a:srgbClr val="212121"/>
              </a:solidFill>
              <a:highlight>
                <a:srgbClr val="FFFFFF"/>
              </a:highlight>
              <a:latin typeface="Roboto"/>
              <a:ea typeface="Roboto"/>
              <a:cs typeface="Roboto"/>
              <a:sym typeface="Roboto"/>
            </a:endParaRPr>
          </a:p>
          <a:p>
            <a:pPr marL="457200" lvl="0" indent="-287655" algn="l" rtl="0">
              <a:spcBef>
                <a:spcPts val="0"/>
              </a:spcBef>
              <a:spcAft>
                <a:spcPts val="0"/>
              </a:spcAft>
              <a:buClr>
                <a:srgbClr val="212121"/>
              </a:buClr>
              <a:buSzPct val="100000"/>
              <a:buFont typeface="Roboto"/>
              <a:buAutoNum type="arabicPeriod"/>
            </a:pPr>
            <a:r>
              <a:rPr lang="en" sz="1200">
                <a:solidFill>
                  <a:srgbClr val="212121"/>
                </a:solidFill>
                <a:highlight>
                  <a:srgbClr val="FFFFFF"/>
                </a:highlight>
                <a:latin typeface="Roboto"/>
                <a:ea typeface="Roboto"/>
                <a:cs typeface="Roboto"/>
                <a:sym typeface="Roboto"/>
              </a:rPr>
              <a:t>Since we have added synthetic data points to handle the huge class imbalance in training set, the data distribution in train and test are different so the high performance of models in the train set is due to the train-test data distribution mismatch and not due to overfitting.</a:t>
            </a:r>
            <a:endParaRPr sz="1200">
              <a:solidFill>
                <a:srgbClr val="212121"/>
              </a:solidFill>
              <a:highlight>
                <a:srgbClr val="FFFFFF"/>
              </a:highlight>
              <a:latin typeface="Roboto"/>
              <a:ea typeface="Roboto"/>
              <a:cs typeface="Roboto"/>
              <a:sym typeface="Roboto"/>
            </a:endParaRPr>
          </a:p>
          <a:p>
            <a:pPr marL="457200" lvl="0" indent="-287655" algn="l" rtl="0">
              <a:spcBef>
                <a:spcPts val="0"/>
              </a:spcBef>
              <a:spcAft>
                <a:spcPts val="0"/>
              </a:spcAft>
              <a:buClr>
                <a:srgbClr val="212121"/>
              </a:buClr>
              <a:buSzPct val="100000"/>
              <a:buFont typeface="Roboto"/>
              <a:buAutoNum type="arabicPeriod"/>
            </a:pPr>
            <a:r>
              <a:rPr lang="en" sz="1200">
                <a:solidFill>
                  <a:srgbClr val="212121"/>
                </a:solidFill>
                <a:highlight>
                  <a:srgbClr val="FFFFFF"/>
                </a:highlight>
                <a:latin typeface="Roboto"/>
                <a:ea typeface="Roboto"/>
                <a:cs typeface="Roboto"/>
                <a:sym typeface="Roboto"/>
              </a:rPr>
              <a:t>Best performance of Models on test data based on evaluation metrics for class 1:</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212121"/>
                </a:solidFill>
                <a:highlight>
                  <a:srgbClr val="FFFFFF"/>
                </a:highlight>
                <a:latin typeface="Roboto"/>
                <a:ea typeface="Roboto"/>
                <a:cs typeface="Roboto"/>
                <a:sym typeface="Roboto"/>
              </a:rPr>
              <a:t>              (i) Recall -Xgboost classifier with hyperparameter tuning</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212121"/>
                </a:solidFill>
                <a:highlight>
                  <a:srgbClr val="FFFFFF"/>
                </a:highlight>
                <a:latin typeface="Roboto"/>
                <a:ea typeface="Roboto"/>
                <a:cs typeface="Roboto"/>
                <a:sym typeface="Roboto"/>
              </a:rPr>
              <a:t>             (ii) Precision -Xgboost classifier with hyperparameter tuning</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212121"/>
                </a:solidFill>
                <a:highlight>
                  <a:srgbClr val="FFFFFF"/>
                </a:highlight>
                <a:latin typeface="Roboto"/>
                <a:ea typeface="Roboto"/>
                <a:cs typeface="Roboto"/>
                <a:sym typeface="Roboto"/>
              </a:rPr>
              <a:t>             (iii) F1 Score -Xgboost  classifier with hyperparameter tuning</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212121"/>
                </a:solidFill>
                <a:highlight>
                  <a:srgbClr val="FFFFFF"/>
                </a:highlight>
                <a:latin typeface="Roboto"/>
                <a:ea typeface="Roboto"/>
                <a:cs typeface="Roboto"/>
                <a:sym typeface="Roboto"/>
              </a:rPr>
              <a:t>             (iv) Accuracy- Xgboost classifier with hyperparameter tuning</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212121"/>
                </a:solidFill>
                <a:highlight>
                  <a:srgbClr val="FFFFFF"/>
                </a:highlight>
                <a:latin typeface="Roboto"/>
                <a:ea typeface="Roboto"/>
                <a:cs typeface="Roboto"/>
                <a:sym typeface="Roboto"/>
              </a:rPr>
              <a:t>Overally ,we found xgboost as our best fit model with hyperparameter tuning.</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819150" y="368975"/>
            <a:ext cx="7505700" cy="954600"/>
          </a:xfrm>
          <a:prstGeom prst="rect">
            <a:avLst/>
          </a:prstGeom>
        </p:spPr>
        <p:txBody>
          <a:bodyPr spcFirstLastPara="1" wrap="square" lIns="91425" tIns="91425" rIns="91425" bIns="91425" anchor="t" anchorCtr="0">
            <a:normAutofit/>
          </a:bodyPr>
          <a:lstStyle/>
          <a:p>
            <a:pPr marL="1828800" lvl="0" indent="0" algn="l" rtl="0">
              <a:spcBef>
                <a:spcPts val="0"/>
              </a:spcBef>
              <a:spcAft>
                <a:spcPts val="0"/>
              </a:spcAft>
              <a:buNone/>
            </a:pPr>
            <a:r>
              <a:rPr lang="en" sz="4200" b="1">
                <a:solidFill>
                  <a:srgbClr val="CC0000"/>
                </a:solidFill>
                <a:latin typeface="Arial"/>
                <a:ea typeface="Arial"/>
                <a:cs typeface="Arial"/>
                <a:sym typeface="Arial"/>
              </a:rPr>
              <a:t> </a:t>
            </a:r>
            <a:r>
              <a:rPr lang="en" sz="2900" b="1">
                <a:solidFill>
                  <a:srgbClr val="CC0000"/>
                </a:solidFill>
                <a:latin typeface="Arial"/>
                <a:ea typeface="Arial"/>
                <a:cs typeface="Arial"/>
                <a:sym typeface="Arial"/>
              </a:rPr>
              <a:t>Problem statement</a:t>
            </a:r>
            <a:endParaRPr/>
          </a:p>
        </p:txBody>
      </p:sp>
      <p:sp>
        <p:nvSpPr>
          <p:cNvPr id="158" name="Google Shape;158;p18"/>
          <p:cNvSpPr txBox="1">
            <a:spLocks noGrp="1"/>
          </p:cNvSpPr>
          <p:nvPr>
            <p:ph type="body" idx="1"/>
          </p:nvPr>
        </p:nvSpPr>
        <p:spPr>
          <a:xfrm>
            <a:off x="819150" y="1191550"/>
            <a:ext cx="7505700" cy="3247200"/>
          </a:xfrm>
          <a:prstGeom prst="rect">
            <a:avLst/>
          </a:prstGeom>
        </p:spPr>
        <p:txBody>
          <a:bodyPr spcFirstLastPara="1" wrap="square" lIns="91425" tIns="91425" rIns="91425" bIns="91425" anchor="t" anchorCtr="0">
            <a:normAutofit fontScale="55000" lnSpcReduction="20000"/>
          </a:bodyPr>
          <a:lstStyle/>
          <a:p>
            <a:pPr marL="0" lvl="0" indent="0" algn="l" rtl="0">
              <a:lnSpc>
                <a:spcPct val="100000"/>
              </a:lnSpc>
              <a:spcBef>
                <a:spcPts val="0"/>
              </a:spcBef>
              <a:spcAft>
                <a:spcPts val="0"/>
              </a:spcAft>
              <a:buNone/>
            </a:pPr>
            <a:endParaRPr sz="2900">
              <a:solidFill>
                <a:srgbClr val="000000"/>
              </a:solidFill>
              <a:latin typeface="Arial"/>
              <a:ea typeface="Arial"/>
              <a:cs typeface="Arial"/>
              <a:sym typeface="Arial"/>
            </a:endParaRPr>
          </a:p>
          <a:p>
            <a:pPr marL="760288" marR="6772" lvl="0" indent="-606416" algn="l" rtl="0">
              <a:lnSpc>
                <a:spcPct val="100000"/>
              </a:lnSpc>
              <a:spcBef>
                <a:spcPts val="1447"/>
              </a:spcBef>
              <a:spcAft>
                <a:spcPts val="0"/>
              </a:spcAft>
              <a:buClr>
                <a:srgbClr val="134F5C"/>
              </a:buClr>
              <a:buSzPct val="100000"/>
              <a:buFont typeface="MS PGothic"/>
              <a:buChar char="❖"/>
            </a:pPr>
            <a:r>
              <a:rPr lang="en" sz="2333" b="1">
                <a:solidFill>
                  <a:srgbClr val="134F5C"/>
                </a:solidFill>
                <a:latin typeface="Arial"/>
                <a:ea typeface="Arial"/>
                <a:cs typeface="Arial"/>
                <a:sym typeface="Arial"/>
              </a:rPr>
              <a:t>Coronary heart diseases (CHDs) are the leading cause of  death globally, taking an estimated 18.6 million lives each  year, which accounts for 33% of all the global deaths.</a:t>
            </a:r>
            <a:endParaRPr sz="2333" b="1">
              <a:solidFill>
                <a:srgbClr val="134F5C"/>
              </a:solidFill>
              <a:latin typeface="Arial"/>
              <a:ea typeface="Arial"/>
              <a:cs typeface="Arial"/>
              <a:sym typeface="Arial"/>
            </a:endParaRPr>
          </a:p>
          <a:p>
            <a:pPr marL="457200" marR="6772" lvl="0" indent="0" algn="l" rtl="0">
              <a:lnSpc>
                <a:spcPct val="100000"/>
              </a:lnSpc>
              <a:spcBef>
                <a:spcPts val="1447"/>
              </a:spcBef>
              <a:spcAft>
                <a:spcPts val="0"/>
              </a:spcAft>
              <a:buNone/>
            </a:pPr>
            <a:endParaRPr sz="2333" b="1">
              <a:solidFill>
                <a:srgbClr val="134F5C"/>
              </a:solidFill>
              <a:latin typeface="Arial"/>
              <a:ea typeface="Arial"/>
              <a:cs typeface="Arial"/>
              <a:sym typeface="Arial"/>
            </a:endParaRPr>
          </a:p>
          <a:p>
            <a:pPr marL="829712" marR="3732013" lvl="1" indent="-606415" algn="l" rtl="0">
              <a:lnSpc>
                <a:spcPct val="100000"/>
              </a:lnSpc>
              <a:spcBef>
                <a:spcPts val="0"/>
              </a:spcBef>
              <a:spcAft>
                <a:spcPts val="0"/>
              </a:spcAft>
              <a:buClr>
                <a:srgbClr val="134F5C"/>
              </a:buClr>
              <a:buSzPct val="100000"/>
              <a:buFont typeface="MS PGothic"/>
              <a:buChar char="❖"/>
            </a:pPr>
            <a:r>
              <a:rPr lang="en" sz="2333" b="1">
                <a:solidFill>
                  <a:srgbClr val="134F5C"/>
                </a:solidFill>
                <a:latin typeface="Arial"/>
                <a:ea typeface="Arial"/>
                <a:cs typeface="Arial"/>
                <a:sym typeface="Arial"/>
              </a:rPr>
              <a:t>Therefore It is important to detect  cardiovascular diseases as early as  possible so that management with  counselling and medicines can begin.</a:t>
            </a:r>
            <a:endParaRPr sz="2333" b="1">
              <a:solidFill>
                <a:srgbClr val="134F5C"/>
              </a:solidFill>
              <a:latin typeface="Arial"/>
              <a:ea typeface="Arial"/>
              <a:cs typeface="Arial"/>
              <a:sym typeface="Arial"/>
            </a:endParaRPr>
          </a:p>
          <a:p>
            <a:pPr marL="118530" marR="3732013" lvl="1" indent="0" algn="l" rtl="0">
              <a:lnSpc>
                <a:spcPct val="100000"/>
              </a:lnSpc>
              <a:spcBef>
                <a:spcPts val="0"/>
              </a:spcBef>
              <a:spcAft>
                <a:spcPts val="0"/>
              </a:spcAft>
              <a:buNone/>
            </a:pPr>
            <a:endParaRPr sz="2333">
              <a:solidFill>
                <a:srgbClr val="000000"/>
              </a:solidFill>
              <a:latin typeface="Arial"/>
              <a:ea typeface="Arial"/>
              <a:cs typeface="Arial"/>
              <a:sym typeface="Arial"/>
            </a:endParaRPr>
          </a:p>
          <a:p>
            <a:pPr marL="829712" marR="2785464" lvl="1" indent="-606415" algn="l" rtl="0">
              <a:lnSpc>
                <a:spcPct val="100000"/>
              </a:lnSpc>
              <a:spcBef>
                <a:spcPts val="0"/>
              </a:spcBef>
              <a:spcAft>
                <a:spcPts val="0"/>
              </a:spcAft>
              <a:buClr>
                <a:srgbClr val="134F5C"/>
              </a:buClr>
              <a:buSzPct val="100000"/>
              <a:buFont typeface="MS PGothic"/>
              <a:buChar char="❖"/>
            </a:pPr>
            <a:r>
              <a:rPr lang="en" sz="2333" b="1">
                <a:solidFill>
                  <a:srgbClr val="134F5C"/>
                </a:solidFill>
                <a:latin typeface="Arial"/>
                <a:ea typeface="Arial"/>
                <a:cs typeface="Arial"/>
                <a:sym typeface="Arial"/>
              </a:rPr>
              <a:t>Our main aim here is to predict if a patient  has a ten year risk of future coronary heart  diseases based on a set of metrics.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819150" y="478225"/>
            <a:ext cx="7505700" cy="954600"/>
          </a:xfrm>
          <a:prstGeom prst="rect">
            <a:avLst/>
          </a:prstGeom>
        </p:spPr>
        <p:txBody>
          <a:bodyPr spcFirstLastPara="1" wrap="square" lIns="91425" tIns="91425" rIns="91425" bIns="91425" anchor="t" anchorCtr="0">
            <a:normAutofit/>
          </a:bodyPr>
          <a:lstStyle/>
          <a:p>
            <a:pPr marL="2743200" lvl="0" indent="0" algn="l" rtl="0">
              <a:spcBef>
                <a:spcPts val="0"/>
              </a:spcBef>
              <a:spcAft>
                <a:spcPts val="0"/>
              </a:spcAft>
              <a:buNone/>
            </a:pPr>
            <a:r>
              <a:rPr lang="en" sz="4200" b="1">
                <a:solidFill>
                  <a:srgbClr val="CC0000"/>
                </a:solidFill>
                <a:latin typeface="Arial"/>
                <a:ea typeface="Arial"/>
                <a:cs typeface="Arial"/>
                <a:sym typeface="Arial"/>
              </a:rPr>
              <a:t> </a:t>
            </a:r>
            <a:r>
              <a:rPr lang="en" sz="2900" b="1">
                <a:solidFill>
                  <a:srgbClr val="CC0000"/>
                </a:solidFill>
                <a:latin typeface="Arial"/>
                <a:ea typeface="Arial"/>
                <a:cs typeface="Arial"/>
                <a:sym typeface="Arial"/>
              </a:rPr>
              <a:t>DATA</a:t>
            </a:r>
            <a:endParaRPr/>
          </a:p>
          <a:p>
            <a:pPr marL="0" lvl="0" indent="0" algn="l" rtl="0">
              <a:spcBef>
                <a:spcPts val="0"/>
              </a:spcBef>
              <a:spcAft>
                <a:spcPts val="0"/>
              </a:spcAft>
              <a:buNone/>
            </a:pPr>
            <a:endParaRPr/>
          </a:p>
        </p:txBody>
      </p:sp>
      <p:sp>
        <p:nvSpPr>
          <p:cNvPr id="164" name="Google Shape;164;p19"/>
          <p:cNvSpPr txBox="1">
            <a:spLocks noGrp="1"/>
          </p:cNvSpPr>
          <p:nvPr>
            <p:ph type="body" idx="1"/>
          </p:nvPr>
        </p:nvSpPr>
        <p:spPr>
          <a:xfrm>
            <a:off x="819150" y="1370275"/>
            <a:ext cx="7505700" cy="3068400"/>
          </a:xfrm>
          <a:prstGeom prst="rect">
            <a:avLst/>
          </a:prstGeom>
        </p:spPr>
        <p:txBody>
          <a:bodyPr spcFirstLastPara="1" wrap="square" lIns="91425" tIns="91425" rIns="91425" bIns="91425" anchor="t" anchorCtr="0">
            <a:normAutofit fontScale="70000" lnSpcReduction="20000"/>
          </a:bodyPr>
          <a:lstStyle/>
          <a:p>
            <a:pPr marL="457200" marR="10160" lvl="0" indent="-327856" algn="l" rtl="0">
              <a:lnSpc>
                <a:spcPct val="150000"/>
              </a:lnSpc>
              <a:spcBef>
                <a:spcPts val="0"/>
              </a:spcBef>
              <a:spcAft>
                <a:spcPts val="0"/>
              </a:spcAft>
              <a:buClr>
                <a:srgbClr val="134F5C"/>
              </a:buClr>
              <a:buSzPct val="100000"/>
              <a:buFont typeface="Arial"/>
              <a:buChar char="●"/>
            </a:pPr>
            <a:r>
              <a:rPr lang="en" sz="2233" b="1">
                <a:solidFill>
                  <a:srgbClr val="134F5C"/>
                </a:solidFill>
                <a:latin typeface="Arial"/>
                <a:ea typeface="Arial"/>
                <a:cs typeface="Arial"/>
                <a:sym typeface="Arial"/>
              </a:rPr>
              <a:t>The dataset is from an ongoing cardiovascular study.</a:t>
            </a:r>
            <a:endParaRPr sz="2233" b="1">
              <a:solidFill>
                <a:srgbClr val="134F5C"/>
              </a:solidFill>
              <a:latin typeface="Arial"/>
              <a:ea typeface="Arial"/>
              <a:cs typeface="Arial"/>
              <a:sym typeface="Arial"/>
            </a:endParaRPr>
          </a:p>
          <a:p>
            <a:pPr marL="457200" marR="10160" lvl="0" indent="-327856" algn="l" rtl="0">
              <a:lnSpc>
                <a:spcPct val="150000"/>
              </a:lnSpc>
              <a:spcBef>
                <a:spcPts val="0"/>
              </a:spcBef>
              <a:spcAft>
                <a:spcPts val="0"/>
              </a:spcAft>
              <a:buClr>
                <a:srgbClr val="134F5C"/>
              </a:buClr>
              <a:buSzPct val="100000"/>
              <a:buFont typeface="Arial"/>
              <a:buChar char="●"/>
            </a:pPr>
            <a:r>
              <a:rPr lang="en" sz="2233" b="1">
                <a:solidFill>
                  <a:srgbClr val="134F5C"/>
                </a:solidFill>
                <a:latin typeface="Arial"/>
                <a:ea typeface="Arial"/>
                <a:cs typeface="Arial"/>
                <a:sym typeface="Arial"/>
              </a:rPr>
              <a:t>The  dataset provides the patients’ information.</a:t>
            </a:r>
            <a:endParaRPr sz="2233" b="1">
              <a:solidFill>
                <a:srgbClr val="134F5C"/>
              </a:solidFill>
              <a:latin typeface="Arial"/>
              <a:ea typeface="Arial"/>
              <a:cs typeface="Arial"/>
              <a:sym typeface="Arial"/>
            </a:endParaRPr>
          </a:p>
          <a:p>
            <a:pPr marL="457200" marR="10160" lvl="0" indent="-327856" algn="l" rtl="0">
              <a:lnSpc>
                <a:spcPct val="150000"/>
              </a:lnSpc>
              <a:spcBef>
                <a:spcPts val="0"/>
              </a:spcBef>
              <a:spcAft>
                <a:spcPts val="0"/>
              </a:spcAft>
              <a:buClr>
                <a:srgbClr val="134F5C"/>
              </a:buClr>
              <a:buSzPct val="100000"/>
              <a:buFont typeface="Arial"/>
              <a:buChar char="●"/>
            </a:pPr>
            <a:r>
              <a:rPr lang="en" sz="2233" b="1">
                <a:solidFill>
                  <a:srgbClr val="134F5C"/>
                </a:solidFill>
                <a:latin typeface="Arial"/>
                <a:ea typeface="Arial"/>
                <a:cs typeface="Arial"/>
                <a:sym typeface="Arial"/>
              </a:rPr>
              <a:t>It includes over  33900 records and 15 attributes.</a:t>
            </a:r>
            <a:endParaRPr sz="2233">
              <a:solidFill>
                <a:srgbClr val="000000"/>
              </a:solidFill>
              <a:latin typeface="Arial"/>
              <a:ea typeface="Arial"/>
              <a:cs typeface="Arial"/>
              <a:sym typeface="Arial"/>
            </a:endParaRPr>
          </a:p>
          <a:p>
            <a:pPr marL="457200" marR="10160" lvl="0" indent="-327856" algn="l" rtl="0">
              <a:lnSpc>
                <a:spcPct val="150000"/>
              </a:lnSpc>
              <a:spcBef>
                <a:spcPts val="0"/>
              </a:spcBef>
              <a:spcAft>
                <a:spcPts val="0"/>
              </a:spcAft>
              <a:buClr>
                <a:srgbClr val="134F5C"/>
              </a:buClr>
              <a:buSzPct val="100000"/>
              <a:buFont typeface="Arial"/>
              <a:buChar char="●"/>
            </a:pPr>
            <a:r>
              <a:rPr lang="en" sz="2233" b="1">
                <a:solidFill>
                  <a:srgbClr val="134F5C"/>
                </a:solidFill>
                <a:latin typeface="Arial"/>
                <a:ea typeface="Arial"/>
                <a:cs typeface="Arial"/>
                <a:sym typeface="Arial"/>
              </a:rPr>
              <a:t>Each attribute(column) is a potential risk factor and these  attributes include demographic, behavioral, and medical  risk factors.</a:t>
            </a:r>
            <a:endParaRPr sz="2233" b="1">
              <a:solidFill>
                <a:srgbClr val="134F5C"/>
              </a:solidFill>
              <a:latin typeface="Arial"/>
              <a:ea typeface="Arial"/>
              <a:cs typeface="Arial"/>
              <a:sym typeface="Arial"/>
            </a:endParaRPr>
          </a:p>
          <a:p>
            <a:pPr marL="457200" marR="6772" lvl="0" indent="-327856" algn="l" rtl="0">
              <a:lnSpc>
                <a:spcPct val="150000"/>
              </a:lnSpc>
              <a:spcBef>
                <a:spcPts val="693"/>
              </a:spcBef>
              <a:spcAft>
                <a:spcPts val="0"/>
              </a:spcAft>
              <a:buClr>
                <a:srgbClr val="134F5C"/>
              </a:buClr>
              <a:buSzPct val="100000"/>
              <a:buFont typeface="Arial"/>
              <a:buChar char="●"/>
            </a:pPr>
            <a:r>
              <a:rPr lang="en" sz="2233" b="1">
                <a:solidFill>
                  <a:srgbClr val="134F5C"/>
                </a:solidFill>
                <a:latin typeface="Arial"/>
                <a:ea typeface="Arial"/>
                <a:cs typeface="Arial"/>
                <a:sym typeface="Arial"/>
              </a:rPr>
              <a:t>To increase the efficiency of our analysis we will first have  to understand the data and also check if there are some  corruptions in the data and if any found we will try to treat  it.</a:t>
            </a:r>
            <a:endParaRPr sz="2233" b="1">
              <a:solidFill>
                <a:srgbClr val="134F5C"/>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body" idx="1"/>
          </p:nvPr>
        </p:nvSpPr>
        <p:spPr>
          <a:xfrm>
            <a:off x="819150" y="516325"/>
            <a:ext cx="7505700" cy="3922500"/>
          </a:xfrm>
          <a:prstGeom prst="rect">
            <a:avLst/>
          </a:prstGeom>
        </p:spPr>
        <p:txBody>
          <a:bodyPr spcFirstLastPara="1" wrap="square" lIns="91425" tIns="91425" rIns="91425" bIns="91425" anchor="t" anchorCtr="0">
            <a:normAutofit/>
          </a:bodyPr>
          <a:lstStyle/>
          <a:p>
            <a:pPr marL="457200" marR="10160" lvl="0" indent="-370395" algn="l" rtl="0">
              <a:lnSpc>
                <a:spcPct val="150000"/>
              </a:lnSpc>
              <a:spcBef>
                <a:spcPts val="0"/>
              </a:spcBef>
              <a:spcAft>
                <a:spcPts val="0"/>
              </a:spcAft>
              <a:buClr>
                <a:srgbClr val="134F5C"/>
              </a:buClr>
              <a:buSzPts val="2233"/>
              <a:buFont typeface="Arial"/>
              <a:buChar char="●"/>
            </a:pPr>
            <a:r>
              <a:rPr lang="en" sz="2000" b="1">
                <a:solidFill>
                  <a:srgbClr val="134F5C"/>
                </a:solidFill>
              </a:rPr>
              <a:t>We used different libraries which we imported at the start to handle the duplicate and missing values</a:t>
            </a:r>
            <a:endParaRPr sz="2000" b="1">
              <a:solidFill>
                <a:srgbClr val="134F5C"/>
              </a:solidFill>
            </a:endParaRPr>
          </a:p>
          <a:p>
            <a:pPr marL="457200" lvl="0" indent="-355600" algn="l" rtl="0">
              <a:lnSpc>
                <a:spcPct val="100000"/>
              </a:lnSpc>
              <a:spcBef>
                <a:spcPts val="0"/>
              </a:spcBef>
              <a:spcAft>
                <a:spcPts val="0"/>
              </a:spcAft>
              <a:buClr>
                <a:srgbClr val="134F5C"/>
              </a:buClr>
              <a:buSzPts val="2000"/>
              <a:buChar char="●"/>
            </a:pPr>
            <a:r>
              <a:rPr lang="en" sz="2000" b="1">
                <a:solidFill>
                  <a:srgbClr val="134F5C"/>
                </a:solidFill>
              </a:rPr>
              <a:t>Also, we dropped “ID ”and “education” column because of their insignificant contribution towards analysis of problem statement</a:t>
            </a:r>
            <a:endParaRPr sz="2000" b="1">
              <a:solidFill>
                <a:srgbClr val="134F5C"/>
              </a:solidFill>
            </a:endParaRPr>
          </a:p>
          <a:p>
            <a:pPr marL="457200" lvl="0" indent="-355600" algn="l" rtl="0">
              <a:lnSpc>
                <a:spcPct val="100000"/>
              </a:lnSpc>
              <a:spcBef>
                <a:spcPts val="0"/>
              </a:spcBef>
              <a:spcAft>
                <a:spcPts val="0"/>
              </a:spcAft>
              <a:buClr>
                <a:srgbClr val="134F5C"/>
              </a:buClr>
              <a:buSzPts val="2000"/>
              <a:buChar char="●"/>
            </a:pPr>
            <a:r>
              <a:rPr lang="en" sz="2000" b="1">
                <a:solidFill>
                  <a:srgbClr val="134F5C"/>
                </a:solidFill>
              </a:rPr>
              <a:t>We checked for discrete and continuous variables in our dataset. So that we can perform EDA upon them to get insights </a:t>
            </a:r>
            <a:endParaRPr sz="2000" b="1">
              <a:solidFill>
                <a:srgbClr val="134F5C"/>
              </a:solidFill>
            </a:endParaRPr>
          </a:p>
          <a:p>
            <a:pPr marL="0" marR="10160" lvl="0" indent="0" algn="l" rtl="0">
              <a:lnSpc>
                <a:spcPct val="150000"/>
              </a:lnSpc>
              <a:spcBef>
                <a:spcPts val="0"/>
              </a:spcBef>
              <a:spcAft>
                <a:spcPts val="0"/>
              </a:spcAft>
              <a:buNone/>
            </a:pPr>
            <a:endParaRPr sz="2233" b="1">
              <a:solidFill>
                <a:srgbClr val="134F5C"/>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75" name="Google Shape;175;p21"/>
          <p:cNvSpPr txBox="1">
            <a:spLocks noGrp="1"/>
          </p:cNvSpPr>
          <p:nvPr>
            <p:ph type="title"/>
          </p:nvPr>
        </p:nvSpPr>
        <p:spPr>
          <a:xfrm>
            <a:off x="628650" y="273844"/>
            <a:ext cx="7886700" cy="600000"/>
          </a:xfrm>
          <a:prstGeom prst="rect">
            <a:avLst/>
          </a:prstGeom>
        </p:spPr>
        <p:txBody>
          <a:bodyPr spcFirstLastPara="1" wrap="square" lIns="91425" tIns="91425" rIns="91425" bIns="91425" anchor="t" anchorCtr="0">
            <a:normAutofit fontScale="90000"/>
          </a:bodyPr>
          <a:lstStyle/>
          <a:p>
            <a:pPr marL="0" lvl="0" indent="0" algn="l" rtl="0">
              <a:spcBef>
                <a:spcPts val="800"/>
              </a:spcBef>
              <a:spcAft>
                <a:spcPts val="0"/>
              </a:spcAft>
              <a:buClr>
                <a:schemeClr val="dk1"/>
              </a:buClr>
              <a:buSzPct val="34449"/>
              <a:buFont typeface="Arial"/>
              <a:buNone/>
            </a:pPr>
            <a:r>
              <a:rPr lang="en" sz="2322" b="1">
                <a:solidFill>
                  <a:srgbClr val="0000FF"/>
                </a:solidFill>
              </a:rPr>
              <a:t>UNIVARIATE ANALYSIS</a:t>
            </a:r>
            <a:endParaRPr sz="2322" b="1">
              <a:solidFill>
                <a:srgbClr val="0000FF"/>
              </a:solidFill>
            </a:endParaRPr>
          </a:p>
          <a:p>
            <a:pPr marL="0" lvl="0" indent="0" algn="l" rtl="0">
              <a:spcBef>
                <a:spcPts val="800"/>
              </a:spcBef>
              <a:spcAft>
                <a:spcPts val="0"/>
              </a:spcAft>
              <a:buClr>
                <a:schemeClr val="dk1"/>
              </a:buClr>
              <a:buSzPct val="38095"/>
              <a:buFont typeface="Arial"/>
              <a:buNone/>
            </a:pPr>
            <a:endParaRPr sz="2100"/>
          </a:p>
          <a:p>
            <a:pPr marL="0" lvl="0" indent="0" algn="l" rtl="0">
              <a:spcBef>
                <a:spcPts val="0"/>
              </a:spcBef>
              <a:spcAft>
                <a:spcPts val="0"/>
              </a:spcAft>
              <a:buNone/>
            </a:pPr>
            <a:endParaRPr/>
          </a:p>
        </p:txBody>
      </p:sp>
      <p:pic>
        <p:nvPicPr>
          <p:cNvPr id="176" name="Google Shape;176;p21"/>
          <p:cNvPicPr preferRelativeResize="0"/>
          <p:nvPr/>
        </p:nvPicPr>
        <p:blipFill>
          <a:blip r:embed="rId3">
            <a:alphaModFix/>
          </a:blip>
          <a:stretch>
            <a:fillRect/>
          </a:stretch>
        </p:blipFill>
        <p:spPr>
          <a:xfrm>
            <a:off x="231188" y="744706"/>
            <a:ext cx="3236843" cy="1827038"/>
          </a:xfrm>
          <a:prstGeom prst="rect">
            <a:avLst/>
          </a:prstGeom>
          <a:noFill/>
          <a:ln>
            <a:noFill/>
          </a:ln>
        </p:spPr>
      </p:pic>
      <p:pic>
        <p:nvPicPr>
          <p:cNvPr id="177" name="Google Shape;177;p21"/>
          <p:cNvPicPr preferRelativeResize="0"/>
          <p:nvPr/>
        </p:nvPicPr>
        <p:blipFill>
          <a:blip r:embed="rId4">
            <a:alphaModFix/>
          </a:blip>
          <a:stretch>
            <a:fillRect/>
          </a:stretch>
        </p:blipFill>
        <p:spPr>
          <a:xfrm>
            <a:off x="313894" y="2813181"/>
            <a:ext cx="2819980" cy="1618519"/>
          </a:xfrm>
          <a:prstGeom prst="rect">
            <a:avLst/>
          </a:prstGeom>
          <a:noFill/>
          <a:ln>
            <a:noFill/>
          </a:ln>
        </p:spPr>
      </p:pic>
      <p:pic>
        <p:nvPicPr>
          <p:cNvPr id="178" name="Google Shape;178;p21"/>
          <p:cNvPicPr preferRelativeResize="0"/>
          <p:nvPr/>
        </p:nvPicPr>
        <p:blipFill>
          <a:blip r:embed="rId5">
            <a:alphaModFix/>
          </a:blip>
          <a:stretch>
            <a:fillRect/>
          </a:stretch>
        </p:blipFill>
        <p:spPr>
          <a:xfrm>
            <a:off x="3232344" y="2886431"/>
            <a:ext cx="2642194" cy="1731844"/>
          </a:xfrm>
          <a:prstGeom prst="rect">
            <a:avLst/>
          </a:prstGeom>
          <a:noFill/>
          <a:ln>
            <a:noFill/>
          </a:ln>
        </p:spPr>
      </p:pic>
      <p:pic>
        <p:nvPicPr>
          <p:cNvPr id="179" name="Google Shape;179;p21"/>
          <p:cNvPicPr preferRelativeResize="0"/>
          <p:nvPr/>
        </p:nvPicPr>
        <p:blipFill>
          <a:blip r:embed="rId6">
            <a:alphaModFix/>
          </a:blip>
          <a:stretch>
            <a:fillRect/>
          </a:stretch>
        </p:blipFill>
        <p:spPr>
          <a:xfrm>
            <a:off x="3335744" y="792294"/>
            <a:ext cx="2435418" cy="1731844"/>
          </a:xfrm>
          <a:prstGeom prst="rect">
            <a:avLst/>
          </a:prstGeom>
          <a:noFill/>
          <a:ln>
            <a:noFill/>
          </a:ln>
        </p:spPr>
      </p:pic>
      <p:pic>
        <p:nvPicPr>
          <p:cNvPr id="180" name="Google Shape;180;p21"/>
          <p:cNvPicPr preferRelativeResize="0"/>
          <p:nvPr/>
        </p:nvPicPr>
        <p:blipFill>
          <a:blip r:embed="rId7">
            <a:alphaModFix/>
          </a:blip>
          <a:stretch>
            <a:fillRect/>
          </a:stretch>
        </p:blipFill>
        <p:spPr>
          <a:xfrm>
            <a:off x="5874538" y="719041"/>
            <a:ext cx="3078901" cy="1878375"/>
          </a:xfrm>
          <a:prstGeom prst="rect">
            <a:avLst/>
          </a:prstGeom>
          <a:noFill/>
          <a:ln>
            <a:noFill/>
          </a:ln>
        </p:spPr>
      </p:pic>
      <p:pic>
        <p:nvPicPr>
          <p:cNvPr id="181" name="Google Shape;181;p21"/>
          <p:cNvPicPr preferRelativeResize="0"/>
          <p:nvPr/>
        </p:nvPicPr>
        <p:blipFill>
          <a:blip r:embed="rId8">
            <a:alphaModFix/>
          </a:blip>
          <a:stretch>
            <a:fillRect/>
          </a:stretch>
        </p:blipFill>
        <p:spPr>
          <a:xfrm>
            <a:off x="5973019" y="2813166"/>
            <a:ext cx="3033074" cy="187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29713" y="806775"/>
            <a:ext cx="2548800" cy="1622550"/>
          </a:xfrm>
          <a:prstGeom prst="rect">
            <a:avLst/>
          </a:prstGeom>
          <a:noFill/>
          <a:ln>
            <a:noFill/>
          </a:ln>
        </p:spPr>
      </p:pic>
      <p:pic>
        <p:nvPicPr>
          <p:cNvPr id="187" name="Google Shape;187;p22"/>
          <p:cNvPicPr preferRelativeResize="0"/>
          <p:nvPr/>
        </p:nvPicPr>
        <p:blipFill>
          <a:blip r:embed="rId4">
            <a:alphaModFix/>
          </a:blip>
          <a:stretch>
            <a:fillRect/>
          </a:stretch>
        </p:blipFill>
        <p:spPr>
          <a:xfrm>
            <a:off x="2942244" y="806774"/>
            <a:ext cx="2798288" cy="1736738"/>
          </a:xfrm>
          <a:prstGeom prst="rect">
            <a:avLst/>
          </a:prstGeom>
          <a:noFill/>
          <a:ln>
            <a:noFill/>
          </a:ln>
        </p:spPr>
      </p:pic>
      <p:pic>
        <p:nvPicPr>
          <p:cNvPr id="188" name="Google Shape;188;p22"/>
          <p:cNvPicPr preferRelativeResize="0"/>
          <p:nvPr/>
        </p:nvPicPr>
        <p:blipFill>
          <a:blip r:embed="rId5">
            <a:alphaModFix/>
          </a:blip>
          <a:stretch>
            <a:fillRect/>
          </a:stretch>
        </p:blipFill>
        <p:spPr>
          <a:xfrm>
            <a:off x="367756" y="2633550"/>
            <a:ext cx="2710762" cy="1894256"/>
          </a:xfrm>
          <a:prstGeom prst="rect">
            <a:avLst/>
          </a:prstGeom>
          <a:noFill/>
          <a:ln>
            <a:noFill/>
          </a:ln>
        </p:spPr>
      </p:pic>
      <p:pic>
        <p:nvPicPr>
          <p:cNvPr id="189" name="Google Shape;189;p22"/>
          <p:cNvPicPr preferRelativeResize="0"/>
          <p:nvPr/>
        </p:nvPicPr>
        <p:blipFill>
          <a:blip r:embed="rId6">
            <a:alphaModFix/>
          </a:blip>
          <a:stretch>
            <a:fillRect/>
          </a:stretch>
        </p:blipFill>
        <p:spPr>
          <a:xfrm>
            <a:off x="5810700" y="851488"/>
            <a:ext cx="2710762" cy="1647309"/>
          </a:xfrm>
          <a:prstGeom prst="rect">
            <a:avLst/>
          </a:prstGeom>
          <a:noFill/>
          <a:ln>
            <a:noFill/>
          </a:ln>
        </p:spPr>
      </p:pic>
      <p:pic>
        <p:nvPicPr>
          <p:cNvPr id="190" name="Google Shape;190;p22"/>
          <p:cNvPicPr preferRelativeResize="0"/>
          <p:nvPr/>
        </p:nvPicPr>
        <p:blipFill>
          <a:blip r:embed="rId7">
            <a:alphaModFix/>
          </a:blip>
          <a:stretch>
            <a:fillRect/>
          </a:stretch>
        </p:blipFill>
        <p:spPr>
          <a:xfrm>
            <a:off x="3012425" y="2585725"/>
            <a:ext cx="2798287" cy="1989937"/>
          </a:xfrm>
          <a:prstGeom prst="rect">
            <a:avLst/>
          </a:prstGeom>
          <a:noFill/>
          <a:ln>
            <a:noFill/>
          </a:ln>
        </p:spPr>
      </p:pic>
      <p:pic>
        <p:nvPicPr>
          <p:cNvPr id="191" name="Google Shape;191;p22"/>
          <p:cNvPicPr preferRelativeResize="0"/>
          <p:nvPr/>
        </p:nvPicPr>
        <p:blipFill>
          <a:blip r:embed="rId8">
            <a:alphaModFix/>
          </a:blip>
          <a:stretch>
            <a:fillRect/>
          </a:stretch>
        </p:blipFill>
        <p:spPr>
          <a:xfrm>
            <a:off x="5973594" y="2585713"/>
            <a:ext cx="2548801" cy="1989938"/>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1706</Words>
  <Application>Microsoft Office PowerPoint</Application>
  <PresentationFormat>On-screen Show (16:9)</PresentationFormat>
  <Paragraphs>114</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Nunito</vt:lpstr>
      <vt:lpstr>Courier New</vt:lpstr>
      <vt:lpstr>Calibri</vt:lpstr>
      <vt:lpstr>Roboto</vt:lpstr>
      <vt:lpstr>Verdana</vt:lpstr>
      <vt:lpstr>MS PGothic</vt:lpstr>
      <vt:lpstr>Arial</vt:lpstr>
      <vt:lpstr>Shift</vt:lpstr>
      <vt:lpstr>Capstone Project  </vt:lpstr>
      <vt:lpstr>Project Flowchart</vt:lpstr>
      <vt:lpstr>INTRODUCTION </vt:lpstr>
      <vt:lpstr>PowerPoint Presentation</vt:lpstr>
      <vt:lpstr> Problem statement</vt:lpstr>
      <vt:lpstr> DATA </vt:lpstr>
      <vt:lpstr>PowerPoint Presentation</vt:lpstr>
      <vt:lpstr>PowerPoint Presentation</vt:lpstr>
      <vt:lpstr>PowerPoint Presentation</vt:lpstr>
      <vt:lpstr>PowerPoint Presentation</vt:lpstr>
      <vt:lpstr>BIVARIATE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Hypothesis Testing</vt:lpstr>
      <vt:lpstr>              Hypothesis Testing</vt:lpstr>
      <vt:lpstr>              Hypothesis Testing</vt:lpstr>
      <vt:lpstr>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classifier</vt:lpstr>
      <vt:lpstr>Logistic regression classifier with Hyperparameter tuning</vt:lpstr>
      <vt:lpstr>Naive Bayes Classifier </vt:lpstr>
      <vt:lpstr>Support Vector Classifier </vt:lpstr>
      <vt:lpstr>Support Vector Classifier with hyperparameter tuning </vt:lpstr>
      <vt:lpstr>Random Forest Classifier  </vt:lpstr>
      <vt:lpstr>Random Forest Classifier with hyperparameter tuning  </vt:lpstr>
      <vt:lpstr>XGBoost Classifier  </vt:lpstr>
      <vt:lpstr>XGBoost Classifier with hyperparameter tuning  </vt:lpstr>
      <vt:lpstr>KNN Classifier   </vt:lpstr>
      <vt:lpstr>KNN Classifier with hyperparameter tuning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Soumya Ranjan Rath</dc:creator>
  <cp:lastModifiedBy>Soumya Ranjan Rath</cp:lastModifiedBy>
  <cp:revision>2</cp:revision>
  <dcterms:modified xsi:type="dcterms:W3CDTF">2023-01-31T08:27:30Z</dcterms:modified>
</cp:coreProperties>
</file>